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1242" r:id="rId3"/>
    <p:sldId id="1244" r:id="rId4"/>
    <p:sldId id="1243" r:id="rId5"/>
    <p:sldId id="1246" r:id="rId6"/>
    <p:sldId id="1248" r:id="rId7"/>
    <p:sldId id="1249" r:id="rId8"/>
    <p:sldId id="1250" r:id="rId9"/>
    <p:sldId id="1251" r:id="rId10"/>
  </p:sldIdLst>
  <p:sldSz cx="12192000" cy="6858000"/>
  <p:notesSz cx="6761163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365" autoAdjust="0"/>
  </p:normalViewPr>
  <p:slideViewPr>
    <p:cSldViewPr snapToGrid="0" snapToObjects="1">
      <p:cViewPr varScale="1">
        <p:scale>
          <a:sx n="91" d="100"/>
          <a:sy n="91" d="100"/>
        </p:scale>
        <p:origin x="-504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6D9587-41A3-4CDA-A265-C32E69D48752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8E63D9-3F15-4EE5-B0CA-1AAFF3466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1960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5514DB-BA84-B446-842E-A83C3EF3F790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84835"/>
            <a:ext cx="540893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26067E-9849-F844-A31D-91B96AB83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505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98463" y="1243013"/>
            <a:ext cx="5964237" cy="33559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4F4FE3-2E62-4343-90B3-F36FECD1142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07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9CD3815-59CF-2D4C-ACA5-1B7AA88A9F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56CF0BB-418B-D340-BAF1-03A1535C7E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F7CCC57-BDD2-F74B-9719-E2AF46FB4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46D69-E767-4545-9186-0AEF6EA0DDC7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CD0C7F1-307C-6641-9886-D889B2C5F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F0FA166-E4D2-114C-A3E0-23CE0098E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727C-4AFE-4247-8293-CED4D8D9F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180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E49A2C2-78DD-BE43-8FD6-1939C27F2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C820CEE-C429-B34C-94B5-C702F7B5A4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729302F-3E7D-C541-BBE4-5977E94A4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46D69-E767-4545-9186-0AEF6EA0DDC7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D937768-2DD5-964F-A350-0A64B3F36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7EAD6FB-784A-D947-97F1-1B5EE3F30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727C-4AFE-4247-8293-CED4D8D9F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236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B8EBAB67-CFB9-BE40-B2FB-DF3B1360EC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20C4F0A-5873-1940-8916-DAE182212C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A62B8D4-83C8-CF42-9535-90252CFFB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46D69-E767-4545-9186-0AEF6EA0DDC7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062098B-73B6-6E4A-AD0C-15B5CB856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B91AA53-B375-D34A-83B7-5F25C1822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727C-4AFE-4247-8293-CED4D8D9F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8121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C32074-6906-6144-9B78-385169A85E1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37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12FA94F-8EEF-F941-9317-74343A7B6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A73242F-2FDF-AE4B-91DD-6D5BD261A6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665C995-A1BD-7D48-AEE0-B98A5CBB5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46D69-E767-4545-9186-0AEF6EA0DDC7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8C1784B-E3AA-B040-85E7-CB950D8BA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A7213EC-5078-1E42-819A-5AC8F4ACF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727C-4AFE-4247-8293-CED4D8D9F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113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CA0F77B-FA0A-924A-8195-72B86FF36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5C4BD70-978F-4648-8B08-FA62F1B24F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33BDFA5-177A-FC4F-B858-C1D5824FE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46D69-E767-4545-9186-0AEF6EA0DDC7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9D2E423-8557-5D49-BCA7-EFA1B9E5A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6AC2BDD-E5D8-C344-A18D-F14491E64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727C-4AFE-4247-8293-CED4D8D9F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782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E525F0-BAD3-1241-B9F9-9A71CF832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F6267B7-329D-8B45-9CD4-C998527E67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265631D-1020-ED44-B4FF-8260072D68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5CC51EA-EEDF-B040-BB70-AC95D0625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46D69-E767-4545-9186-0AEF6EA0DDC7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3091A12-2158-414E-BC65-12BE75E3F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7D9C66D-C07F-2A48-8C63-F2187BF4C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727C-4AFE-4247-8293-CED4D8D9F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461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566D92A-FA71-B045-9ED9-9BD7ED191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386010A-A1D5-E54F-B203-898CEBAD85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40D2236-CBC7-5D42-AA64-7C405420B4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23BD39C3-CAD9-B64F-B771-4BDA86CC43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F82EDC0-04A4-4B44-A716-1874DA6659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6CB1AE90-2479-B14F-8270-9A167704E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46D69-E767-4545-9186-0AEF6EA0DDC7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1FB80297-80D4-E444-934D-152FCC5B7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F7C444D-49E6-8F44-B417-C857AEC1F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727C-4AFE-4247-8293-CED4D8D9F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703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3770DA3-A7DF-7A47-87C1-7EEE1A7F2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18872CCE-349D-AC4C-92BA-C6EDB8BE3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46D69-E767-4545-9186-0AEF6EA0DDC7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CBDBB10-C1F0-7B47-B141-5FA4CBF9B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D767B7B-7A6B-B549-99B4-7C1A2DB51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727C-4AFE-4247-8293-CED4D8D9F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917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33F3B24D-7CC9-4B4C-BD6B-5AFDFD845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46D69-E767-4545-9186-0AEF6EA0DDC7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CFAAA5E5-E647-9442-B99D-0C7EFDE39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A73B838-1785-594F-9C08-2DD3B9200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727C-4AFE-4247-8293-CED4D8D9F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12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D670D4A-3D75-2E47-8984-34D32C0AA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E02DBAC-D0E8-4B46-9A6E-CAC771BC39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EE85A9D-3599-7F43-88A7-CC1157E66C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62284FB-88EC-D746-88F6-98752491B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46D69-E767-4545-9186-0AEF6EA0DDC7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CFA7C7E-1CF1-BC4F-BA8D-68469A095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E01CF79-B5BE-4943-A93D-91D142CE4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727C-4AFE-4247-8293-CED4D8D9F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806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17718E6-7F26-DB46-BC09-BFDF88D93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AC20E33E-72B7-2047-9CA2-EFF82EB666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98C5463-D14B-9845-8872-48AAC23FED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0736C43-7A6A-B74F-932F-9A24A1DE6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46D69-E767-4545-9186-0AEF6EA0DDC7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72528E0-EC65-ED4A-92A4-8097A6E01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CC88FF4-A1D4-0E4A-A89A-88EFFD025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727C-4AFE-4247-8293-CED4D8D9F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965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F57D777F-989F-DD48-90B5-0DA65C381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03AB327-49B1-7A4B-9A18-13EBC840F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DDC74A1-087F-1D4E-BBF4-BB28DD1521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46D69-E767-4545-9186-0AEF6EA0DDC7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C93BA41-747C-5C44-B9EC-A9B4657AE3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B971698-4DF1-6549-BECA-18AF79A79A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BD727C-4AFE-4247-8293-CED4D8D9F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947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D845EB0-8E69-4C46-A7DA-6532836C03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HCI Georgia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4BF43A4-611A-554C-860E-266A83FF4F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970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55"/>
          <p:cNvSpPr>
            <a:spLocks noGrp="1"/>
          </p:cNvSpPr>
          <p:nvPr>
            <p:ph type="title"/>
          </p:nvPr>
        </p:nvSpPr>
        <p:spPr>
          <a:xfrm>
            <a:off x="170907" y="246851"/>
            <a:ext cx="9893435" cy="464149"/>
          </a:xfrm>
        </p:spPr>
        <p:txBody>
          <a:bodyPr>
            <a:normAutofit fontScale="90000"/>
          </a:bodyPr>
          <a:lstStyle/>
          <a:p>
            <a:r>
              <a:rPr lang="en-US" dirty="0"/>
              <a:t>HUMAN CAPITAL INDEX  </a:t>
            </a:r>
            <a:r>
              <a:rPr lang="en-US" dirty="0" smtClean="0"/>
              <a:t>&amp;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419756B2-7C7D-4CEE-9F39-976667A83F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7369" y="227173"/>
            <a:ext cx="5864575" cy="483827"/>
          </a:xfrm>
          <a:prstGeom prst="rect">
            <a:avLst/>
          </a:prstGeom>
        </p:spPr>
      </p:pic>
      <p:grpSp>
        <p:nvGrpSpPr>
          <p:cNvPr id="26" name="Group 25">
            <a:extLst>
              <a:ext uri="{FF2B5EF4-FFF2-40B4-BE49-F238E27FC236}">
                <a16:creationId xmlns:a16="http://schemas.microsoft.com/office/drawing/2014/main" xmlns="" id="{5B74FB8B-0E72-4411-B259-8592A4FC1F44}"/>
              </a:ext>
            </a:extLst>
          </p:cNvPr>
          <p:cNvGrpSpPr/>
          <p:nvPr/>
        </p:nvGrpSpPr>
        <p:grpSpPr>
          <a:xfrm>
            <a:off x="4246583" y="1318096"/>
            <a:ext cx="1007183" cy="671637"/>
            <a:chOff x="2111375" y="1462088"/>
            <a:chExt cx="1460500" cy="1298575"/>
          </a:xfrm>
          <a:solidFill>
            <a:schemeClr val="accent6"/>
          </a:solidFill>
        </p:grpSpPr>
        <p:sp>
          <p:nvSpPr>
            <p:cNvPr id="27" name="Freeform 1">
              <a:extLst>
                <a:ext uri="{FF2B5EF4-FFF2-40B4-BE49-F238E27FC236}">
                  <a16:creationId xmlns:a16="http://schemas.microsoft.com/office/drawing/2014/main" xmlns="" id="{A04F9E17-261C-44F3-B1F3-D1B50E05EC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9688" y="1497013"/>
              <a:ext cx="160337" cy="160337"/>
            </a:xfrm>
            <a:custGeom>
              <a:avLst/>
              <a:gdLst>
                <a:gd name="T0" fmla="*/ 444 w 445"/>
                <a:gd name="T1" fmla="*/ 222 h 445"/>
                <a:gd name="T2" fmla="*/ 415 w 445"/>
                <a:gd name="T3" fmla="*/ 333 h 445"/>
                <a:gd name="T4" fmla="*/ 333 w 445"/>
                <a:gd name="T5" fmla="*/ 415 h 445"/>
                <a:gd name="T6" fmla="*/ 222 w 445"/>
                <a:gd name="T7" fmla="*/ 444 h 445"/>
                <a:gd name="T8" fmla="*/ 111 w 445"/>
                <a:gd name="T9" fmla="*/ 415 h 445"/>
                <a:gd name="T10" fmla="*/ 30 w 445"/>
                <a:gd name="T11" fmla="*/ 333 h 445"/>
                <a:gd name="T12" fmla="*/ 0 w 445"/>
                <a:gd name="T13" fmla="*/ 222 h 445"/>
                <a:gd name="T14" fmla="*/ 30 w 445"/>
                <a:gd name="T15" fmla="*/ 111 h 445"/>
                <a:gd name="T16" fmla="*/ 111 w 445"/>
                <a:gd name="T17" fmla="*/ 30 h 445"/>
                <a:gd name="T18" fmla="*/ 222 w 445"/>
                <a:gd name="T19" fmla="*/ 0 h 445"/>
                <a:gd name="T20" fmla="*/ 333 w 445"/>
                <a:gd name="T21" fmla="*/ 30 h 445"/>
                <a:gd name="T22" fmla="*/ 415 w 445"/>
                <a:gd name="T23" fmla="*/ 111 h 445"/>
                <a:gd name="T24" fmla="*/ 444 w 445"/>
                <a:gd name="T25" fmla="*/ 222 h 4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5" h="445">
                  <a:moveTo>
                    <a:pt x="444" y="222"/>
                  </a:moveTo>
                  <a:cubicBezTo>
                    <a:pt x="444" y="263"/>
                    <a:pt x="435" y="297"/>
                    <a:pt x="415" y="333"/>
                  </a:cubicBezTo>
                  <a:cubicBezTo>
                    <a:pt x="394" y="368"/>
                    <a:pt x="368" y="394"/>
                    <a:pt x="333" y="415"/>
                  </a:cubicBezTo>
                  <a:cubicBezTo>
                    <a:pt x="297" y="435"/>
                    <a:pt x="263" y="444"/>
                    <a:pt x="222" y="444"/>
                  </a:cubicBezTo>
                  <a:cubicBezTo>
                    <a:pt x="181" y="444"/>
                    <a:pt x="146" y="435"/>
                    <a:pt x="111" y="415"/>
                  </a:cubicBezTo>
                  <a:cubicBezTo>
                    <a:pt x="75" y="394"/>
                    <a:pt x="50" y="368"/>
                    <a:pt x="30" y="333"/>
                  </a:cubicBezTo>
                  <a:cubicBezTo>
                    <a:pt x="9" y="297"/>
                    <a:pt x="0" y="263"/>
                    <a:pt x="0" y="222"/>
                  </a:cubicBezTo>
                  <a:cubicBezTo>
                    <a:pt x="0" y="181"/>
                    <a:pt x="9" y="146"/>
                    <a:pt x="30" y="111"/>
                  </a:cubicBezTo>
                  <a:cubicBezTo>
                    <a:pt x="50" y="76"/>
                    <a:pt x="75" y="50"/>
                    <a:pt x="111" y="30"/>
                  </a:cubicBezTo>
                  <a:cubicBezTo>
                    <a:pt x="146" y="9"/>
                    <a:pt x="181" y="0"/>
                    <a:pt x="222" y="0"/>
                  </a:cubicBezTo>
                  <a:cubicBezTo>
                    <a:pt x="263" y="0"/>
                    <a:pt x="297" y="9"/>
                    <a:pt x="333" y="30"/>
                  </a:cubicBezTo>
                  <a:cubicBezTo>
                    <a:pt x="368" y="50"/>
                    <a:pt x="394" y="76"/>
                    <a:pt x="415" y="111"/>
                  </a:cubicBezTo>
                  <a:cubicBezTo>
                    <a:pt x="435" y="146"/>
                    <a:pt x="444" y="181"/>
                    <a:pt x="444" y="222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3429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sp>
          <p:nvSpPr>
            <p:cNvPr id="28" name="Freeform 2">
              <a:extLst>
                <a:ext uri="{FF2B5EF4-FFF2-40B4-BE49-F238E27FC236}">
                  <a16:creationId xmlns:a16="http://schemas.microsoft.com/office/drawing/2014/main" xmlns="" id="{8F33CD9D-9D7D-4109-B9E1-3DC5A5E2A6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1375" y="1462088"/>
              <a:ext cx="1460500" cy="1298575"/>
            </a:xfrm>
            <a:custGeom>
              <a:avLst/>
              <a:gdLst>
                <a:gd name="T0" fmla="*/ 4049 w 4058"/>
                <a:gd name="T1" fmla="*/ 502 h 3605"/>
                <a:gd name="T2" fmla="*/ 4017 w 4058"/>
                <a:gd name="T3" fmla="*/ 685 h 3605"/>
                <a:gd name="T4" fmla="*/ 3898 w 4058"/>
                <a:gd name="T5" fmla="*/ 1031 h 3605"/>
                <a:gd name="T6" fmla="*/ 3795 w 4058"/>
                <a:gd name="T7" fmla="*/ 1324 h 3605"/>
                <a:gd name="T8" fmla="*/ 3768 w 4058"/>
                <a:gd name="T9" fmla="*/ 1403 h 3605"/>
                <a:gd name="T10" fmla="*/ 3768 w 4058"/>
                <a:gd name="T11" fmla="*/ 1455 h 3605"/>
                <a:gd name="T12" fmla="*/ 3629 w 4058"/>
                <a:gd name="T13" fmla="*/ 1796 h 3605"/>
                <a:gd name="T14" fmla="*/ 3382 w 4058"/>
                <a:gd name="T15" fmla="*/ 1959 h 3605"/>
                <a:gd name="T16" fmla="*/ 3370 w 4058"/>
                <a:gd name="T17" fmla="*/ 1959 h 3605"/>
                <a:gd name="T18" fmla="*/ 1685 w 4058"/>
                <a:gd name="T19" fmla="*/ 3604 h 3605"/>
                <a:gd name="T20" fmla="*/ 0 w 4058"/>
                <a:gd name="T21" fmla="*/ 1920 h 3605"/>
                <a:gd name="T22" fmla="*/ 1216 w 4058"/>
                <a:gd name="T23" fmla="*/ 299 h 3605"/>
                <a:gd name="T24" fmla="*/ 1216 w 4058"/>
                <a:gd name="T25" fmla="*/ 331 h 3605"/>
                <a:gd name="T26" fmla="*/ 1263 w 4058"/>
                <a:gd name="T27" fmla="*/ 470 h 3605"/>
                <a:gd name="T28" fmla="*/ 186 w 4058"/>
                <a:gd name="T29" fmla="*/ 1927 h 3605"/>
                <a:gd name="T30" fmla="*/ 1695 w 4058"/>
                <a:gd name="T31" fmla="*/ 3436 h 3605"/>
                <a:gd name="T32" fmla="*/ 3204 w 4058"/>
                <a:gd name="T33" fmla="*/ 1959 h 3605"/>
                <a:gd name="T34" fmla="*/ 3145 w 4058"/>
                <a:gd name="T35" fmla="*/ 1959 h 3605"/>
                <a:gd name="T36" fmla="*/ 3066 w 4058"/>
                <a:gd name="T37" fmla="*/ 1927 h 3605"/>
                <a:gd name="T38" fmla="*/ 2851 w 4058"/>
                <a:gd name="T39" fmla="*/ 1660 h 3605"/>
                <a:gd name="T40" fmla="*/ 2792 w 4058"/>
                <a:gd name="T41" fmla="*/ 1465 h 3605"/>
                <a:gd name="T42" fmla="*/ 2799 w 4058"/>
                <a:gd name="T43" fmla="*/ 1401 h 3605"/>
                <a:gd name="T44" fmla="*/ 2557 w 4058"/>
                <a:gd name="T45" fmla="*/ 662 h 3605"/>
                <a:gd name="T46" fmla="*/ 2597 w 4058"/>
                <a:gd name="T47" fmla="*/ 265 h 3605"/>
                <a:gd name="T48" fmla="*/ 2851 w 4058"/>
                <a:gd name="T49" fmla="*/ 62 h 3605"/>
                <a:gd name="T50" fmla="*/ 2903 w 4058"/>
                <a:gd name="T51" fmla="*/ 35 h 3605"/>
                <a:gd name="T52" fmla="*/ 3002 w 4058"/>
                <a:gd name="T53" fmla="*/ 8 h 3605"/>
                <a:gd name="T54" fmla="*/ 3105 w 4058"/>
                <a:gd name="T55" fmla="*/ 40 h 3605"/>
                <a:gd name="T56" fmla="*/ 3145 w 4058"/>
                <a:gd name="T57" fmla="*/ 131 h 3605"/>
                <a:gd name="T58" fmla="*/ 2994 w 4058"/>
                <a:gd name="T59" fmla="*/ 262 h 3605"/>
                <a:gd name="T60" fmla="*/ 2987 w 4058"/>
                <a:gd name="T61" fmla="*/ 262 h 3605"/>
                <a:gd name="T62" fmla="*/ 2923 w 4058"/>
                <a:gd name="T63" fmla="*/ 243 h 3605"/>
                <a:gd name="T64" fmla="*/ 2891 w 4058"/>
                <a:gd name="T65" fmla="*/ 235 h 3605"/>
                <a:gd name="T66" fmla="*/ 2812 w 4058"/>
                <a:gd name="T67" fmla="*/ 267 h 3605"/>
                <a:gd name="T68" fmla="*/ 2728 w 4058"/>
                <a:gd name="T69" fmla="*/ 588 h 3605"/>
                <a:gd name="T70" fmla="*/ 2975 w 4058"/>
                <a:gd name="T71" fmla="*/ 1307 h 3605"/>
                <a:gd name="T72" fmla="*/ 2987 w 4058"/>
                <a:gd name="T73" fmla="*/ 1334 h 3605"/>
                <a:gd name="T74" fmla="*/ 3046 w 4058"/>
                <a:gd name="T75" fmla="*/ 1418 h 3605"/>
                <a:gd name="T76" fmla="*/ 3093 w 4058"/>
                <a:gd name="T77" fmla="*/ 1557 h 3605"/>
                <a:gd name="T78" fmla="*/ 3105 w 4058"/>
                <a:gd name="T79" fmla="*/ 1584 h 3605"/>
                <a:gd name="T80" fmla="*/ 3281 w 4058"/>
                <a:gd name="T81" fmla="*/ 1727 h 3605"/>
                <a:gd name="T82" fmla="*/ 3288 w 4058"/>
                <a:gd name="T83" fmla="*/ 1727 h 3605"/>
                <a:gd name="T84" fmla="*/ 3296 w 4058"/>
                <a:gd name="T85" fmla="*/ 1727 h 3605"/>
                <a:gd name="T86" fmla="*/ 3530 w 4058"/>
                <a:gd name="T87" fmla="*/ 1421 h 3605"/>
                <a:gd name="T88" fmla="*/ 3602 w 4058"/>
                <a:gd name="T89" fmla="*/ 1329 h 3605"/>
                <a:gd name="T90" fmla="*/ 3753 w 4058"/>
                <a:gd name="T91" fmla="*/ 924 h 3605"/>
                <a:gd name="T92" fmla="*/ 3792 w 4058"/>
                <a:gd name="T93" fmla="*/ 825 h 3605"/>
                <a:gd name="T94" fmla="*/ 3856 w 4058"/>
                <a:gd name="T95" fmla="*/ 388 h 3605"/>
                <a:gd name="T96" fmla="*/ 3713 w 4058"/>
                <a:gd name="T97" fmla="*/ 238 h 3605"/>
                <a:gd name="T98" fmla="*/ 3661 w 4058"/>
                <a:gd name="T99" fmla="*/ 250 h 3605"/>
                <a:gd name="T100" fmla="*/ 3590 w 4058"/>
                <a:gd name="T101" fmla="*/ 270 h 3605"/>
                <a:gd name="T102" fmla="*/ 3538 w 4058"/>
                <a:gd name="T103" fmla="*/ 257 h 3605"/>
                <a:gd name="T104" fmla="*/ 3454 w 4058"/>
                <a:gd name="T105" fmla="*/ 154 h 3605"/>
                <a:gd name="T106" fmla="*/ 3525 w 4058"/>
                <a:gd name="T107" fmla="*/ 23 h 3605"/>
                <a:gd name="T108" fmla="*/ 3590 w 4058"/>
                <a:gd name="T109" fmla="*/ 3 h 3605"/>
                <a:gd name="T110" fmla="*/ 3721 w 4058"/>
                <a:gd name="T111" fmla="*/ 55 h 3605"/>
                <a:gd name="T112" fmla="*/ 3740 w 4058"/>
                <a:gd name="T113" fmla="*/ 67 h 3605"/>
                <a:gd name="T114" fmla="*/ 3931 w 4058"/>
                <a:gd name="T115" fmla="*/ 191 h 3605"/>
                <a:gd name="T116" fmla="*/ 4049 w 4058"/>
                <a:gd name="T117" fmla="*/ 502 h 36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058" h="3605">
                  <a:moveTo>
                    <a:pt x="4049" y="502"/>
                  </a:moveTo>
                  <a:cubicBezTo>
                    <a:pt x="4049" y="566"/>
                    <a:pt x="4037" y="625"/>
                    <a:pt x="4017" y="685"/>
                  </a:cubicBezTo>
                  <a:cubicBezTo>
                    <a:pt x="3977" y="803"/>
                    <a:pt x="3938" y="919"/>
                    <a:pt x="3898" y="1031"/>
                  </a:cubicBezTo>
                  <a:cubicBezTo>
                    <a:pt x="3866" y="1129"/>
                    <a:pt x="3827" y="1226"/>
                    <a:pt x="3795" y="1324"/>
                  </a:cubicBezTo>
                  <a:cubicBezTo>
                    <a:pt x="3787" y="1352"/>
                    <a:pt x="3775" y="1376"/>
                    <a:pt x="3768" y="1403"/>
                  </a:cubicBezTo>
                  <a:cubicBezTo>
                    <a:pt x="3775" y="1423"/>
                    <a:pt x="3775" y="1436"/>
                    <a:pt x="3768" y="1455"/>
                  </a:cubicBezTo>
                  <a:cubicBezTo>
                    <a:pt x="3748" y="1579"/>
                    <a:pt x="3708" y="1697"/>
                    <a:pt x="3629" y="1796"/>
                  </a:cubicBezTo>
                  <a:cubicBezTo>
                    <a:pt x="3570" y="1868"/>
                    <a:pt x="3479" y="1947"/>
                    <a:pt x="3382" y="1959"/>
                  </a:cubicBezTo>
                  <a:lnTo>
                    <a:pt x="3370" y="1959"/>
                  </a:lnTo>
                  <a:cubicBezTo>
                    <a:pt x="3350" y="2868"/>
                    <a:pt x="2607" y="3604"/>
                    <a:pt x="1685" y="3604"/>
                  </a:cubicBezTo>
                  <a:cubicBezTo>
                    <a:pt x="756" y="3604"/>
                    <a:pt x="0" y="2846"/>
                    <a:pt x="0" y="1920"/>
                  </a:cubicBezTo>
                  <a:cubicBezTo>
                    <a:pt x="0" y="1169"/>
                    <a:pt x="497" y="509"/>
                    <a:pt x="1216" y="299"/>
                  </a:cubicBezTo>
                  <a:cubicBezTo>
                    <a:pt x="1216" y="312"/>
                    <a:pt x="1216" y="319"/>
                    <a:pt x="1216" y="331"/>
                  </a:cubicBezTo>
                  <a:cubicBezTo>
                    <a:pt x="1216" y="383"/>
                    <a:pt x="1236" y="430"/>
                    <a:pt x="1263" y="470"/>
                  </a:cubicBezTo>
                  <a:cubicBezTo>
                    <a:pt x="635" y="660"/>
                    <a:pt x="186" y="1253"/>
                    <a:pt x="186" y="1927"/>
                  </a:cubicBezTo>
                  <a:cubicBezTo>
                    <a:pt x="186" y="2757"/>
                    <a:pt x="865" y="3436"/>
                    <a:pt x="1695" y="3436"/>
                  </a:cubicBezTo>
                  <a:cubicBezTo>
                    <a:pt x="2518" y="3436"/>
                    <a:pt x="3185" y="2777"/>
                    <a:pt x="3204" y="1959"/>
                  </a:cubicBezTo>
                  <a:lnTo>
                    <a:pt x="3145" y="1959"/>
                  </a:lnTo>
                  <a:cubicBezTo>
                    <a:pt x="3118" y="1952"/>
                    <a:pt x="3093" y="1940"/>
                    <a:pt x="3066" y="1927"/>
                  </a:cubicBezTo>
                  <a:cubicBezTo>
                    <a:pt x="2967" y="1868"/>
                    <a:pt x="2896" y="1764"/>
                    <a:pt x="2851" y="1660"/>
                  </a:cubicBezTo>
                  <a:cubicBezTo>
                    <a:pt x="2824" y="1596"/>
                    <a:pt x="2799" y="1529"/>
                    <a:pt x="2792" y="1465"/>
                  </a:cubicBezTo>
                  <a:cubicBezTo>
                    <a:pt x="2784" y="1438"/>
                    <a:pt x="2792" y="1418"/>
                    <a:pt x="2799" y="1401"/>
                  </a:cubicBezTo>
                  <a:cubicBezTo>
                    <a:pt x="2715" y="1147"/>
                    <a:pt x="2629" y="897"/>
                    <a:pt x="2557" y="662"/>
                  </a:cubicBezTo>
                  <a:cubicBezTo>
                    <a:pt x="2510" y="532"/>
                    <a:pt x="2530" y="381"/>
                    <a:pt x="2597" y="265"/>
                  </a:cubicBezTo>
                  <a:cubicBezTo>
                    <a:pt x="2656" y="161"/>
                    <a:pt x="2747" y="89"/>
                    <a:pt x="2851" y="62"/>
                  </a:cubicBezTo>
                  <a:cubicBezTo>
                    <a:pt x="2871" y="50"/>
                    <a:pt x="2883" y="42"/>
                    <a:pt x="2903" y="35"/>
                  </a:cubicBezTo>
                  <a:cubicBezTo>
                    <a:pt x="2935" y="23"/>
                    <a:pt x="2967" y="8"/>
                    <a:pt x="3002" y="8"/>
                  </a:cubicBezTo>
                  <a:cubicBezTo>
                    <a:pt x="3049" y="0"/>
                    <a:pt x="3080" y="15"/>
                    <a:pt x="3105" y="40"/>
                  </a:cubicBezTo>
                  <a:cubicBezTo>
                    <a:pt x="3132" y="67"/>
                    <a:pt x="3145" y="99"/>
                    <a:pt x="3145" y="131"/>
                  </a:cubicBezTo>
                  <a:cubicBezTo>
                    <a:pt x="3145" y="215"/>
                    <a:pt x="3066" y="262"/>
                    <a:pt x="2994" y="262"/>
                  </a:cubicBezTo>
                  <a:lnTo>
                    <a:pt x="2987" y="262"/>
                  </a:lnTo>
                  <a:cubicBezTo>
                    <a:pt x="2960" y="262"/>
                    <a:pt x="2940" y="250"/>
                    <a:pt x="2923" y="243"/>
                  </a:cubicBezTo>
                  <a:cubicBezTo>
                    <a:pt x="2903" y="243"/>
                    <a:pt x="2896" y="235"/>
                    <a:pt x="2891" y="235"/>
                  </a:cubicBezTo>
                  <a:cubicBezTo>
                    <a:pt x="2863" y="228"/>
                    <a:pt x="2839" y="247"/>
                    <a:pt x="2812" y="267"/>
                  </a:cubicBezTo>
                  <a:cubicBezTo>
                    <a:pt x="2713" y="351"/>
                    <a:pt x="2688" y="462"/>
                    <a:pt x="2728" y="588"/>
                  </a:cubicBezTo>
                  <a:cubicBezTo>
                    <a:pt x="2812" y="855"/>
                    <a:pt x="2903" y="1112"/>
                    <a:pt x="2975" y="1307"/>
                  </a:cubicBezTo>
                  <a:cubicBezTo>
                    <a:pt x="2975" y="1315"/>
                    <a:pt x="2982" y="1327"/>
                    <a:pt x="2987" y="1334"/>
                  </a:cubicBezTo>
                  <a:cubicBezTo>
                    <a:pt x="3019" y="1354"/>
                    <a:pt x="3039" y="1386"/>
                    <a:pt x="3046" y="1418"/>
                  </a:cubicBezTo>
                  <a:cubicBezTo>
                    <a:pt x="3046" y="1426"/>
                    <a:pt x="3059" y="1490"/>
                    <a:pt x="3093" y="1557"/>
                  </a:cubicBezTo>
                  <a:lnTo>
                    <a:pt x="3105" y="1584"/>
                  </a:lnTo>
                  <a:cubicBezTo>
                    <a:pt x="3152" y="1675"/>
                    <a:pt x="3209" y="1722"/>
                    <a:pt x="3281" y="1727"/>
                  </a:cubicBezTo>
                  <a:lnTo>
                    <a:pt x="3288" y="1727"/>
                  </a:lnTo>
                  <a:lnTo>
                    <a:pt x="3296" y="1727"/>
                  </a:lnTo>
                  <a:cubicBezTo>
                    <a:pt x="3343" y="1727"/>
                    <a:pt x="3486" y="1707"/>
                    <a:pt x="3530" y="1421"/>
                  </a:cubicBezTo>
                  <a:cubicBezTo>
                    <a:pt x="3538" y="1381"/>
                    <a:pt x="3562" y="1342"/>
                    <a:pt x="3602" y="1329"/>
                  </a:cubicBezTo>
                  <a:cubicBezTo>
                    <a:pt x="3654" y="1198"/>
                    <a:pt x="3701" y="1063"/>
                    <a:pt x="3753" y="924"/>
                  </a:cubicBezTo>
                  <a:cubicBezTo>
                    <a:pt x="3765" y="892"/>
                    <a:pt x="3780" y="860"/>
                    <a:pt x="3792" y="825"/>
                  </a:cubicBezTo>
                  <a:cubicBezTo>
                    <a:pt x="3852" y="682"/>
                    <a:pt x="3916" y="524"/>
                    <a:pt x="3856" y="388"/>
                  </a:cubicBezTo>
                  <a:cubicBezTo>
                    <a:pt x="3805" y="289"/>
                    <a:pt x="3758" y="238"/>
                    <a:pt x="3713" y="238"/>
                  </a:cubicBezTo>
                  <a:cubicBezTo>
                    <a:pt x="3701" y="238"/>
                    <a:pt x="3681" y="245"/>
                    <a:pt x="3661" y="250"/>
                  </a:cubicBezTo>
                  <a:cubicBezTo>
                    <a:pt x="3642" y="257"/>
                    <a:pt x="3614" y="270"/>
                    <a:pt x="3590" y="270"/>
                  </a:cubicBezTo>
                  <a:cubicBezTo>
                    <a:pt x="3570" y="270"/>
                    <a:pt x="3558" y="262"/>
                    <a:pt x="3538" y="257"/>
                  </a:cubicBezTo>
                  <a:cubicBezTo>
                    <a:pt x="3486" y="230"/>
                    <a:pt x="3459" y="198"/>
                    <a:pt x="3454" y="154"/>
                  </a:cubicBezTo>
                  <a:cubicBezTo>
                    <a:pt x="3446" y="107"/>
                    <a:pt x="3481" y="55"/>
                    <a:pt x="3525" y="23"/>
                  </a:cubicBezTo>
                  <a:cubicBezTo>
                    <a:pt x="3545" y="10"/>
                    <a:pt x="3565" y="3"/>
                    <a:pt x="3590" y="3"/>
                  </a:cubicBezTo>
                  <a:cubicBezTo>
                    <a:pt x="3637" y="3"/>
                    <a:pt x="3681" y="30"/>
                    <a:pt x="3721" y="55"/>
                  </a:cubicBezTo>
                  <a:cubicBezTo>
                    <a:pt x="3728" y="62"/>
                    <a:pt x="3733" y="62"/>
                    <a:pt x="3740" y="67"/>
                  </a:cubicBezTo>
                  <a:cubicBezTo>
                    <a:pt x="3800" y="99"/>
                    <a:pt x="3871" y="139"/>
                    <a:pt x="3931" y="191"/>
                  </a:cubicBezTo>
                  <a:cubicBezTo>
                    <a:pt x="4017" y="255"/>
                    <a:pt x="4057" y="366"/>
                    <a:pt x="4049" y="502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3429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sp>
          <p:nvSpPr>
            <p:cNvPr id="29" name="Freeform 3">
              <a:extLst>
                <a:ext uri="{FF2B5EF4-FFF2-40B4-BE49-F238E27FC236}">
                  <a16:creationId xmlns:a16="http://schemas.microsoft.com/office/drawing/2014/main" xmlns="" id="{E7479D95-0760-47EF-9CF6-E49FBE5B0B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1763" y="1858963"/>
              <a:ext cx="341312" cy="269875"/>
            </a:xfrm>
            <a:custGeom>
              <a:avLst/>
              <a:gdLst>
                <a:gd name="T0" fmla="*/ 99 w 947"/>
                <a:gd name="T1" fmla="*/ 729 h 750"/>
                <a:gd name="T2" fmla="*/ 361 w 947"/>
                <a:gd name="T3" fmla="*/ 682 h 750"/>
                <a:gd name="T4" fmla="*/ 373 w 947"/>
                <a:gd name="T5" fmla="*/ 689 h 750"/>
                <a:gd name="T6" fmla="*/ 393 w 947"/>
                <a:gd name="T7" fmla="*/ 702 h 750"/>
                <a:gd name="T8" fmla="*/ 432 w 947"/>
                <a:gd name="T9" fmla="*/ 714 h 750"/>
                <a:gd name="T10" fmla="*/ 432 w 947"/>
                <a:gd name="T11" fmla="*/ 714 h 750"/>
                <a:gd name="T12" fmla="*/ 460 w 947"/>
                <a:gd name="T13" fmla="*/ 721 h 750"/>
                <a:gd name="T14" fmla="*/ 487 w 947"/>
                <a:gd name="T15" fmla="*/ 721 h 750"/>
                <a:gd name="T16" fmla="*/ 514 w 947"/>
                <a:gd name="T17" fmla="*/ 721 h 750"/>
                <a:gd name="T18" fmla="*/ 541 w 947"/>
                <a:gd name="T19" fmla="*/ 714 h 750"/>
                <a:gd name="T20" fmla="*/ 541 w 947"/>
                <a:gd name="T21" fmla="*/ 714 h 750"/>
                <a:gd name="T22" fmla="*/ 581 w 947"/>
                <a:gd name="T23" fmla="*/ 702 h 750"/>
                <a:gd name="T24" fmla="*/ 600 w 947"/>
                <a:gd name="T25" fmla="*/ 689 h 750"/>
                <a:gd name="T26" fmla="*/ 613 w 947"/>
                <a:gd name="T27" fmla="*/ 677 h 750"/>
                <a:gd name="T28" fmla="*/ 934 w 947"/>
                <a:gd name="T29" fmla="*/ 704 h 750"/>
                <a:gd name="T30" fmla="*/ 934 w 947"/>
                <a:gd name="T31" fmla="*/ 677 h 750"/>
                <a:gd name="T32" fmla="*/ 922 w 947"/>
                <a:gd name="T33" fmla="*/ 670 h 750"/>
                <a:gd name="T34" fmla="*/ 870 w 947"/>
                <a:gd name="T35" fmla="*/ 623 h 750"/>
                <a:gd name="T36" fmla="*/ 771 w 947"/>
                <a:gd name="T37" fmla="*/ 413 h 750"/>
                <a:gd name="T38" fmla="*/ 763 w 947"/>
                <a:gd name="T39" fmla="*/ 373 h 750"/>
                <a:gd name="T40" fmla="*/ 763 w 947"/>
                <a:gd name="T41" fmla="*/ 341 h 750"/>
                <a:gd name="T42" fmla="*/ 751 w 947"/>
                <a:gd name="T43" fmla="*/ 222 h 750"/>
                <a:gd name="T44" fmla="*/ 744 w 947"/>
                <a:gd name="T45" fmla="*/ 203 h 750"/>
                <a:gd name="T46" fmla="*/ 697 w 947"/>
                <a:gd name="T47" fmla="*/ 119 h 750"/>
                <a:gd name="T48" fmla="*/ 299 w 947"/>
                <a:gd name="T49" fmla="*/ 79 h 750"/>
                <a:gd name="T50" fmla="*/ 215 w 947"/>
                <a:gd name="T51" fmla="*/ 178 h 750"/>
                <a:gd name="T52" fmla="*/ 203 w 947"/>
                <a:gd name="T53" fmla="*/ 218 h 750"/>
                <a:gd name="T54" fmla="*/ 183 w 947"/>
                <a:gd name="T55" fmla="*/ 341 h 750"/>
                <a:gd name="T56" fmla="*/ 183 w 947"/>
                <a:gd name="T57" fmla="*/ 368 h 750"/>
                <a:gd name="T58" fmla="*/ 183 w 947"/>
                <a:gd name="T59" fmla="*/ 408 h 750"/>
                <a:gd name="T60" fmla="*/ 176 w 947"/>
                <a:gd name="T61" fmla="*/ 440 h 750"/>
                <a:gd name="T62" fmla="*/ 77 w 947"/>
                <a:gd name="T63" fmla="*/ 623 h 750"/>
                <a:gd name="T64" fmla="*/ 17 w 947"/>
                <a:gd name="T65" fmla="*/ 675 h 750"/>
                <a:gd name="T66" fmla="*/ 99 w 947"/>
                <a:gd name="T67" fmla="*/ 729 h 7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47" h="750">
                  <a:moveTo>
                    <a:pt x="99" y="729"/>
                  </a:moveTo>
                  <a:cubicBezTo>
                    <a:pt x="178" y="749"/>
                    <a:pt x="294" y="721"/>
                    <a:pt x="361" y="682"/>
                  </a:cubicBezTo>
                  <a:cubicBezTo>
                    <a:pt x="368" y="682"/>
                    <a:pt x="368" y="689"/>
                    <a:pt x="373" y="689"/>
                  </a:cubicBezTo>
                  <a:cubicBezTo>
                    <a:pt x="381" y="697"/>
                    <a:pt x="385" y="697"/>
                    <a:pt x="393" y="702"/>
                  </a:cubicBezTo>
                  <a:cubicBezTo>
                    <a:pt x="400" y="709"/>
                    <a:pt x="413" y="714"/>
                    <a:pt x="432" y="714"/>
                  </a:cubicBezTo>
                  <a:lnTo>
                    <a:pt x="432" y="714"/>
                  </a:lnTo>
                  <a:cubicBezTo>
                    <a:pt x="440" y="721"/>
                    <a:pt x="452" y="721"/>
                    <a:pt x="460" y="721"/>
                  </a:cubicBezTo>
                  <a:cubicBezTo>
                    <a:pt x="467" y="721"/>
                    <a:pt x="479" y="721"/>
                    <a:pt x="487" y="721"/>
                  </a:cubicBezTo>
                  <a:cubicBezTo>
                    <a:pt x="494" y="721"/>
                    <a:pt x="507" y="721"/>
                    <a:pt x="514" y="721"/>
                  </a:cubicBezTo>
                  <a:cubicBezTo>
                    <a:pt x="521" y="721"/>
                    <a:pt x="534" y="714"/>
                    <a:pt x="541" y="714"/>
                  </a:cubicBezTo>
                  <a:lnTo>
                    <a:pt x="541" y="714"/>
                  </a:lnTo>
                  <a:cubicBezTo>
                    <a:pt x="553" y="707"/>
                    <a:pt x="568" y="702"/>
                    <a:pt x="581" y="702"/>
                  </a:cubicBezTo>
                  <a:cubicBezTo>
                    <a:pt x="588" y="694"/>
                    <a:pt x="593" y="694"/>
                    <a:pt x="600" y="689"/>
                  </a:cubicBezTo>
                  <a:cubicBezTo>
                    <a:pt x="608" y="682"/>
                    <a:pt x="613" y="682"/>
                    <a:pt x="613" y="677"/>
                  </a:cubicBezTo>
                  <a:cubicBezTo>
                    <a:pt x="712" y="724"/>
                    <a:pt x="835" y="741"/>
                    <a:pt x="934" y="704"/>
                  </a:cubicBezTo>
                  <a:cubicBezTo>
                    <a:pt x="946" y="697"/>
                    <a:pt x="946" y="684"/>
                    <a:pt x="934" y="677"/>
                  </a:cubicBezTo>
                  <a:cubicBezTo>
                    <a:pt x="926" y="670"/>
                    <a:pt x="926" y="670"/>
                    <a:pt x="922" y="670"/>
                  </a:cubicBezTo>
                  <a:cubicBezTo>
                    <a:pt x="902" y="657"/>
                    <a:pt x="882" y="637"/>
                    <a:pt x="870" y="623"/>
                  </a:cubicBezTo>
                  <a:cubicBezTo>
                    <a:pt x="810" y="563"/>
                    <a:pt x="778" y="499"/>
                    <a:pt x="771" y="413"/>
                  </a:cubicBezTo>
                  <a:cubicBezTo>
                    <a:pt x="771" y="400"/>
                    <a:pt x="771" y="386"/>
                    <a:pt x="763" y="373"/>
                  </a:cubicBezTo>
                  <a:cubicBezTo>
                    <a:pt x="763" y="361"/>
                    <a:pt x="763" y="353"/>
                    <a:pt x="763" y="341"/>
                  </a:cubicBezTo>
                  <a:cubicBezTo>
                    <a:pt x="763" y="302"/>
                    <a:pt x="756" y="262"/>
                    <a:pt x="751" y="222"/>
                  </a:cubicBezTo>
                  <a:cubicBezTo>
                    <a:pt x="751" y="215"/>
                    <a:pt x="751" y="210"/>
                    <a:pt x="744" y="203"/>
                  </a:cubicBezTo>
                  <a:cubicBezTo>
                    <a:pt x="736" y="171"/>
                    <a:pt x="724" y="138"/>
                    <a:pt x="697" y="119"/>
                  </a:cubicBezTo>
                  <a:cubicBezTo>
                    <a:pt x="593" y="20"/>
                    <a:pt x="430" y="0"/>
                    <a:pt x="299" y="79"/>
                  </a:cubicBezTo>
                  <a:cubicBezTo>
                    <a:pt x="260" y="106"/>
                    <a:pt x="235" y="131"/>
                    <a:pt x="215" y="178"/>
                  </a:cubicBezTo>
                  <a:cubicBezTo>
                    <a:pt x="208" y="190"/>
                    <a:pt x="208" y="205"/>
                    <a:pt x="203" y="218"/>
                  </a:cubicBezTo>
                  <a:cubicBezTo>
                    <a:pt x="195" y="257"/>
                    <a:pt x="190" y="302"/>
                    <a:pt x="183" y="341"/>
                  </a:cubicBezTo>
                  <a:cubicBezTo>
                    <a:pt x="183" y="348"/>
                    <a:pt x="183" y="361"/>
                    <a:pt x="183" y="368"/>
                  </a:cubicBezTo>
                  <a:cubicBezTo>
                    <a:pt x="183" y="381"/>
                    <a:pt x="183" y="395"/>
                    <a:pt x="183" y="408"/>
                  </a:cubicBezTo>
                  <a:cubicBezTo>
                    <a:pt x="183" y="420"/>
                    <a:pt x="183" y="435"/>
                    <a:pt x="176" y="440"/>
                  </a:cubicBezTo>
                  <a:cubicBezTo>
                    <a:pt x="163" y="511"/>
                    <a:pt x="129" y="571"/>
                    <a:pt x="77" y="623"/>
                  </a:cubicBezTo>
                  <a:cubicBezTo>
                    <a:pt x="57" y="642"/>
                    <a:pt x="37" y="655"/>
                    <a:pt x="17" y="675"/>
                  </a:cubicBezTo>
                  <a:cubicBezTo>
                    <a:pt x="0" y="702"/>
                    <a:pt x="79" y="721"/>
                    <a:pt x="99" y="72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3429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sp>
          <p:nvSpPr>
            <p:cNvPr id="30" name="Freeform 4">
              <a:extLst>
                <a:ext uri="{FF2B5EF4-FFF2-40B4-BE49-F238E27FC236}">
                  <a16:creationId xmlns:a16="http://schemas.microsoft.com/office/drawing/2014/main" xmlns="" id="{6C2165DF-FCA6-448E-8FDC-90A17823E9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300" y="1817688"/>
              <a:ext cx="212725" cy="268287"/>
            </a:xfrm>
            <a:custGeom>
              <a:avLst/>
              <a:gdLst>
                <a:gd name="T0" fmla="*/ 5 w 592"/>
                <a:gd name="T1" fmla="*/ 413 h 747"/>
                <a:gd name="T2" fmla="*/ 13 w 592"/>
                <a:gd name="T3" fmla="*/ 452 h 747"/>
                <a:gd name="T4" fmla="*/ 60 w 592"/>
                <a:gd name="T5" fmla="*/ 531 h 747"/>
                <a:gd name="T6" fmla="*/ 72 w 592"/>
                <a:gd name="T7" fmla="*/ 551 h 747"/>
                <a:gd name="T8" fmla="*/ 183 w 592"/>
                <a:gd name="T9" fmla="*/ 714 h 747"/>
                <a:gd name="T10" fmla="*/ 203 w 592"/>
                <a:gd name="T11" fmla="*/ 726 h 747"/>
                <a:gd name="T12" fmla="*/ 242 w 592"/>
                <a:gd name="T13" fmla="*/ 739 h 747"/>
                <a:gd name="T14" fmla="*/ 242 w 592"/>
                <a:gd name="T15" fmla="*/ 739 h 747"/>
                <a:gd name="T16" fmla="*/ 269 w 592"/>
                <a:gd name="T17" fmla="*/ 746 h 747"/>
                <a:gd name="T18" fmla="*/ 297 w 592"/>
                <a:gd name="T19" fmla="*/ 746 h 747"/>
                <a:gd name="T20" fmla="*/ 324 w 592"/>
                <a:gd name="T21" fmla="*/ 746 h 747"/>
                <a:gd name="T22" fmla="*/ 351 w 592"/>
                <a:gd name="T23" fmla="*/ 739 h 747"/>
                <a:gd name="T24" fmla="*/ 351 w 592"/>
                <a:gd name="T25" fmla="*/ 739 h 747"/>
                <a:gd name="T26" fmla="*/ 391 w 592"/>
                <a:gd name="T27" fmla="*/ 726 h 747"/>
                <a:gd name="T28" fmla="*/ 410 w 592"/>
                <a:gd name="T29" fmla="*/ 714 h 747"/>
                <a:gd name="T30" fmla="*/ 482 w 592"/>
                <a:gd name="T31" fmla="*/ 635 h 747"/>
                <a:gd name="T32" fmla="*/ 509 w 592"/>
                <a:gd name="T33" fmla="*/ 588 h 747"/>
                <a:gd name="T34" fmla="*/ 529 w 592"/>
                <a:gd name="T35" fmla="*/ 541 h 747"/>
                <a:gd name="T36" fmla="*/ 556 w 592"/>
                <a:gd name="T37" fmla="*/ 514 h 747"/>
                <a:gd name="T38" fmla="*/ 583 w 592"/>
                <a:gd name="T39" fmla="*/ 455 h 747"/>
                <a:gd name="T40" fmla="*/ 591 w 592"/>
                <a:gd name="T41" fmla="*/ 415 h 747"/>
                <a:gd name="T42" fmla="*/ 591 w 592"/>
                <a:gd name="T43" fmla="*/ 395 h 747"/>
                <a:gd name="T44" fmla="*/ 591 w 592"/>
                <a:gd name="T45" fmla="*/ 395 h 747"/>
                <a:gd name="T46" fmla="*/ 563 w 592"/>
                <a:gd name="T47" fmla="*/ 356 h 747"/>
                <a:gd name="T48" fmla="*/ 544 w 592"/>
                <a:gd name="T49" fmla="*/ 348 h 747"/>
                <a:gd name="T50" fmla="*/ 544 w 592"/>
                <a:gd name="T51" fmla="*/ 321 h 747"/>
                <a:gd name="T52" fmla="*/ 551 w 592"/>
                <a:gd name="T53" fmla="*/ 282 h 747"/>
                <a:gd name="T54" fmla="*/ 563 w 592"/>
                <a:gd name="T55" fmla="*/ 210 h 747"/>
                <a:gd name="T56" fmla="*/ 460 w 592"/>
                <a:gd name="T57" fmla="*/ 40 h 747"/>
                <a:gd name="T58" fmla="*/ 433 w 592"/>
                <a:gd name="T59" fmla="*/ 27 h 747"/>
                <a:gd name="T60" fmla="*/ 289 w 592"/>
                <a:gd name="T61" fmla="*/ 0 h 747"/>
                <a:gd name="T62" fmla="*/ 257 w 592"/>
                <a:gd name="T63" fmla="*/ 0 h 747"/>
                <a:gd name="T64" fmla="*/ 158 w 592"/>
                <a:gd name="T65" fmla="*/ 20 h 747"/>
                <a:gd name="T66" fmla="*/ 151 w 592"/>
                <a:gd name="T67" fmla="*/ 27 h 747"/>
                <a:gd name="T68" fmla="*/ 124 w 592"/>
                <a:gd name="T69" fmla="*/ 54 h 747"/>
                <a:gd name="T70" fmla="*/ 104 w 592"/>
                <a:gd name="T71" fmla="*/ 82 h 747"/>
                <a:gd name="T72" fmla="*/ 72 w 592"/>
                <a:gd name="T73" fmla="*/ 101 h 747"/>
                <a:gd name="T74" fmla="*/ 45 w 592"/>
                <a:gd name="T75" fmla="*/ 121 h 747"/>
                <a:gd name="T76" fmla="*/ 32 w 592"/>
                <a:gd name="T77" fmla="*/ 185 h 747"/>
                <a:gd name="T78" fmla="*/ 32 w 592"/>
                <a:gd name="T79" fmla="*/ 269 h 747"/>
                <a:gd name="T80" fmla="*/ 40 w 592"/>
                <a:gd name="T81" fmla="*/ 296 h 747"/>
                <a:gd name="T82" fmla="*/ 47 w 592"/>
                <a:gd name="T83" fmla="*/ 343 h 747"/>
                <a:gd name="T84" fmla="*/ 40 w 592"/>
                <a:gd name="T85" fmla="*/ 351 h 747"/>
                <a:gd name="T86" fmla="*/ 40 w 592"/>
                <a:gd name="T87" fmla="*/ 351 h 747"/>
                <a:gd name="T88" fmla="*/ 27 w 592"/>
                <a:gd name="T89" fmla="*/ 351 h 747"/>
                <a:gd name="T90" fmla="*/ 0 w 592"/>
                <a:gd name="T91" fmla="*/ 390 h 747"/>
                <a:gd name="T92" fmla="*/ 0 w 592"/>
                <a:gd name="T93" fmla="*/ 390 h 747"/>
                <a:gd name="T94" fmla="*/ 5 w 592"/>
                <a:gd name="T95" fmla="*/ 413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592" h="747">
                  <a:moveTo>
                    <a:pt x="5" y="413"/>
                  </a:moveTo>
                  <a:cubicBezTo>
                    <a:pt x="5" y="425"/>
                    <a:pt x="13" y="440"/>
                    <a:pt x="13" y="452"/>
                  </a:cubicBezTo>
                  <a:cubicBezTo>
                    <a:pt x="20" y="484"/>
                    <a:pt x="32" y="511"/>
                    <a:pt x="60" y="531"/>
                  </a:cubicBezTo>
                  <a:cubicBezTo>
                    <a:pt x="67" y="539"/>
                    <a:pt x="72" y="543"/>
                    <a:pt x="72" y="551"/>
                  </a:cubicBezTo>
                  <a:cubicBezTo>
                    <a:pt x="92" y="623"/>
                    <a:pt x="124" y="674"/>
                    <a:pt x="183" y="714"/>
                  </a:cubicBezTo>
                  <a:cubicBezTo>
                    <a:pt x="190" y="721"/>
                    <a:pt x="195" y="721"/>
                    <a:pt x="203" y="726"/>
                  </a:cubicBezTo>
                  <a:cubicBezTo>
                    <a:pt x="210" y="734"/>
                    <a:pt x="223" y="739"/>
                    <a:pt x="242" y="739"/>
                  </a:cubicBezTo>
                  <a:lnTo>
                    <a:pt x="242" y="739"/>
                  </a:lnTo>
                  <a:cubicBezTo>
                    <a:pt x="250" y="746"/>
                    <a:pt x="262" y="746"/>
                    <a:pt x="269" y="746"/>
                  </a:cubicBezTo>
                  <a:cubicBezTo>
                    <a:pt x="277" y="746"/>
                    <a:pt x="289" y="746"/>
                    <a:pt x="297" y="746"/>
                  </a:cubicBezTo>
                  <a:cubicBezTo>
                    <a:pt x="304" y="746"/>
                    <a:pt x="316" y="746"/>
                    <a:pt x="324" y="746"/>
                  </a:cubicBezTo>
                  <a:cubicBezTo>
                    <a:pt x="331" y="746"/>
                    <a:pt x="344" y="739"/>
                    <a:pt x="351" y="739"/>
                  </a:cubicBezTo>
                  <a:lnTo>
                    <a:pt x="351" y="739"/>
                  </a:lnTo>
                  <a:cubicBezTo>
                    <a:pt x="363" y="731"/>
                    <a:pt x="378" y="726"/>
                    <a:pt x="391" y="726"/>
                  </a:cubicBezTo>
                  <a:cubicBezTo>
                    <a:pt x="398" y="719"/>
                    <a:pt x="403" y="719"/>
                    <a:pt x="410" y="714"/>
                  </a:cubicBezTo>
                  <a:cubicBezTo>
                    <a:pt x="442" y="694"/>
                    <a:pt x="462" y="667"/>
                    <a:pt x="482" y="635"/>
                  </a:cubicBezTo>
                  <a:cubicBezTo>
                    <a:pt x="489" y="623"/>
                    <a:pt x="502" y="603"/>
                    <a:pt x="509" y="588"/>
                  </a:cubicBezTo>
                  <a:cubicBezTo>
                    <a:pt x="517" y="576"/>
                    <a:pt x="517" y="556"/>
                    <a:pt x="529" y="541"/>
                  </a:cubicBezTo>
                  <a:cubicBezTo>
                    <a:pt x="536" y="529"/>
                    <a:pt x="549" y="521"/>
                    <a:pt x="556" y="514"/>
                  </a:cubicBezTo>
                  <a:cubicBezTo>
                    <a:pt x="576" y="501"/>
                    <a:pt x="583" y="474"/>
                    <a:pt x="583" y="455"/>
                  </a:cubicBezTo>
                  <a:cubicBezTo>
                    <a:pt x="583" y="442"/>
                    <a:pt x="591" y="427"/>
                    <a:pt x="591" y="415"/>
                  </a:cubicBezTo>
                  <a:cubicBezTo>
                    <a:pt x="591" y="408"/>
                    <a:pt x="591" y="403"/>
                    <a:pt x="591" y="395"/>
                  </a:cubicBezTo>
                  <a:lnTo>
                    <a:pt x="591" y="395"/>
                  </a:lnTo>
                  <a:cubicBezTo>
                    <a:pt x="591" y="383"/>
                    <a:pt x="583" y="363"/>
                    <a:pt x="563" y="356"/>
                  </a:cubicBezTo>
                  <a:cubicBezTo>
                    <a:pt x="556" y="356"/>
                    <a:pt x="551" y="356"/>
                    <a:pt x="544" y="348"/>
                  </a:cubicBezTo>
                  <a:cubicBezTo>
                    <a:pt x="544" y="341"/>
                    <a:pt x="544" y="329"/>
                    <a:pt x="544" y="321"/>
                  </a:cubicBezTo>
                  <a:cubicBezTo>
                    <a:pt x="544" y="309"/>
                    <a:pt x="544" y="294"/>
                    <a:pt x="551" y="282"/>
                  </a:cubicBezTo>
                  <a:cubicBezTo>
                    <a:pt x="559" y="254"/>
                    <a:pt x="563" y="230"/>
                    <a:pt x="563" y="210"/>
                  </a:cubicBezTo>
                  <a:cubicBezTo>
                    <a:pt x="563" y="131"/>
                    <a:pt x="531" y="72"/>
                    <a:pt x="460" y="40"/>
                  </a:cubicBezTo>
                  <a:cubicBezTo>
                    <a:pt x="452" y="32"/>
                    <a:pt x="447" y="32"/>
                    <a:pt x="433" y="27"/>
                  </a:cubicBezTo>
                  <a:cubicBezTo>
                    <a:pt x="386" y="7"/>
                    <a:pt x="341" y="0"/>
                    <a:pt x="289" y="0"/>
                  </a:cubicBezTo>
                  <a:cubicBezTo>
                    <a:pt x="277" y="0"/>
                    <a:pt x="269" y="0"/>
                    <a:pt x="257" y="0"/>
                  </a:cubicBezTo>
                  <a:cubicBezTo>
                    <a:pt x="225" y="0"/>
                    <a:pt x="186" y="7"/>
                    <a:pt x="158" y="20"/>
                  </a:cubicBezTo>
                  <a:cubicBezTo>
                    <a:pt x="158" y="20"/>
                    <a:pt x="151" y="20"/>
                    <a:pt x="151" y="27"/>
                  </a:cubicBezTo>
                  <a:cubicBezTo>
                    <a:pt x="139" y="35"/>
                    <a:pt x="131" y="47"/>
                    <a:pt x="124" y="54"/>
                  </a:cubicBezTo>
                  <a:cubicBezTo>
                    <a:pt x="116" y="67"/>
                    <a:pt x="111" y="74"/>
                    <a:pt x="104" y="82"/>
                  </a:cubicBezTo>
                  <a:cubicBezTo>
                    <a:pt x="92" y="89"/>
                    <a:pt x="84" y="94"/>
                    <a:pt x="72" y="101"/>
                  </a:cubicBezTo>
                  <a:cubicBezTo>
                    <a:pt x="64" y="109"/>
                    <a:pt x="52" y="114"/>
                    <a:pt x="45" y="121"/>
                  </a:cubicBezTo>
                  <a:cubicBezTo>
                    <a:pt x="32" y="141"/>
                    <a:pt x="32" y="168"/>
                    <a:pt x="32" y="185"/>
                  </a:cubicBezTo>
                  <a:cubicBezTo>
                    <a:pt x="32" y="212"/>
                    <a:pt x="32" y="237"/>
                    <a:pt x="32" y="269"/>
                  </a:cubicBezTo>
                  <a:cubicBezTo>
                    <a:pt x="32" y="277"/>
                    <a:pt x="32" y="289"/>
                    <a:pt x="40" y="296"/>
                  </a:cubicBezTo>
                  <a:cubicBezTo>
                    <a:pt x="40" y="309"/>
                    <a:pt x="47" y="329"/>
                    <a:pt x="47" y="343"/>
                  </a:cubicBezTo>
                  <a:cubicBezTo>
                    <a:pt x="47" y="351"/>
                    <a:pt x="47" y="351"/>
                    <a:pt x="40" y="351"/>
                  </a:cubicBezTo>
                  <a:lnTo>
                    <a:pt x="40" y="351"/>
                  </a:lnTo>
                  <a:cubicBezTo>
                    <a:pt x="32" y="351"/>
                    <a:pt x="27" y="351"/>
                    <a:pt x="27" y="351"/>
                  </a:cubicBezTo>
                  <a:cubicBezTo>
                    <a:pt x="15" y="358"/>
                    <a:pt x="0" y="378"/>
                    <a:pt x="0" y="390"/>
                  </a:cubicBezTo>
                  <a:lnTo>
                    <a:pt x="0" y="390"/>
                  </a:lnTo>
                  <a:cubicBezTo>
                    <a:pt x="5" y="393"/>
                    <a:pt x="5" y="405"/>
                    <a:pt x="5" y="413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3429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sp>
          <p:nvSpPr>
            <p:cNvPr id="31" name="Freeform 5">
              <a:extLst>
                <a:ext uri="{FF2B5EF4-FFF2-40B4-BE49-F238E27FC236}">
                  <a16:creationId xmlns:a16="http://schemas.microsoft.com/office/drawing/2014/main" xmlns="" id="{B8230BBB-27DE-4DD0-BF39-8232F390E5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2350" y="2122488"/>
              <a:ext cx="762000" cy="385762"/>
            </a:xfrm>
            <a:custGeom>
              <a:avLst/>
              <a:gdLst>
                <a:gd name="T0" fmla="*/ 1843 w 2118"/>
                <a:gd name="T1" fmla="*/ 0 h 1073"/>
                <a:gd name="T2" fmla="*/ 1815 w 2118"/>
                <a:gd name="T3" fmla="*/ 7 h 1073"/>
                <a:gd name="T4" fmla="*/ 1541 w 2118"/>
                <a:gd name="T5" fmla="*/ 106 h 1073"/>
                <a:gd name="T6" fmla="*/ 1279 w 2118"/>
                <a:gd name="T7" fmla="*/ 7 h 1073"/>
                <a:gd name="T8" fmla="*/ 1245 w 2118"/>
                <a:gd name="T9" fmla="*/ 0 h 1073"/>
                <a:gd name="T10" fmla="*/ 1069 w 2118"/>
                <a:gd name="T11" fmla="*/ 44 h 1073"/>
                <a:gd name="T12" fmla="*/ 892 w 2118"/>
                <a:gd name="T13" fmla="*/ 0 h 1073"/>
                <a:gd name="T14" fmla="*/ 864 w 2118"/>
                <a:gd name="T15" fmla="*/ 7 h 1073"/>
                <a:gd name="T16" fmla="*/ 590 w 2118"/>
                <a:gd name="T17" fmla="*/ 106 h 1073"/>
                <a:gd name="T18" fmla="*/ 328 w 2118"/>
                <a:gd name="T19" fmla="*/ 7 h 1073"/>
                <a:gd name="T20" fmla="*/ 294 w 2118"/>
                <a:gd name="T21" fmla="*/ 0 h 1073"/>
                <a:gd name="T22" fmla="*/ 222 w 2118"/>
                <a:gd name="T23" fmla="*/ 785 h 1073"/>
                <a:gd name="T24" fmla="*/ 543 w 2118"/>
                <a:gd name="T25" fmla="*/ 1027 h 1073"/>
                <a:gd name="T26" fmla="*/ 603 w 2118"/>
                <a:gd name="T27" fmla="*/ 1055 h 1073"/>
                <a:gd name="T28" fmla="*/ 753 w 2118"/>
                <a:gd name="T29" fmla="*/ 820 h 1073"/>
                <a:gd name="T30" fmla="*/ 800 w 2118"/>
                <a:gd name="T31" fmla="*/ 827 h 1073"/>
                <a:gd name="T32" fmla="*/ 1047 w 2118"/>
                <a:gd name="T33" fmla="*/ 906 h 1073"/>
                <a:gd name="T34" fmla="*/ 1270 w 2118"/>
                <a:gd name="T35" fmla="*/ 815 h 1073"/>
                <a:gd name="T36" fmla="*/ 1386 w 2118"/>
                <a:gd name="T37" fmla="*/ 914 h 1073"/>
                <a:gd name="T38" fmla="*/ 1452 w 2118"/>
                <a:gd name="T39" fmla="*/ 1057 h 1073"/>
                <a:gd name="T40" fmla="*/ 1492 w 2118"/>
                <a:gd name="T41" fmla="*/ 1045 h 1073"/>
                <a:gd name="T42" fmla="*/ 1687 w 2118"/>
                <a:gd name="T43" fmla="*/ 946 h 1073"/>
                <a:gd name="T44" fmla="*/ 2087 w 2118"/>
                <a:gd name="T45" fmla="*/ 331 h 1073"/>
                <a:gd name="T46" fmla="*/ 2109 w 2118"/>
                <a:gd name="T47" fmla="*/ 229 h 1073"/>
                <a:gd name="T48" fmla="*/ 845 w 2118"/>
                <a:gd name="T49" fmla="*/ 640 h 1073"/>
                <a:gd name="T50" fmla="*/ 805 w 2118"/>
                <a:gd name="T51" fmla="*/ 588 h 1073"/>
                <a:gd name="T52" fmla="*/ 798 w 2118"/>
                <a:gd name="T53" fmla="*/ 509 h 1073"/>
                <a:gd name="T54" fmla="*/ 830 w 2118"/>
                <a:gd name="T55" fmla="*/ 477 h 1073"/>
                <a:gd name="T56" fmla="*/ 837 w 2118"/>
                <a:gd name="T57" fmla="*/ 469 h 1073"/>
                <a:gd name="T58" fmla="*/ 822 w 2118"/>
                <a:gd name="T59" fmla="*/ 417 h 1073"/>
                <a:gd name="T60" fmla="*/ 835 w 2118"/>
                <a:gd name="T61" fmla="*/ 301 h 1073"/>
                <a:gd name="T62" fmla="*/ 882 w 2118"/>
                <a:gd name="T63" fmla="*/ 276 h 1073"/>
                <a:gd name="T64" fmla="*/ 929 w 2118"/>
                <a:gd name="T65" fmla="*/ 237 h 1073"/>
                <a:gd name="T66" fmla="*/ 1020 w 2118"/>
                <a:gd name="T67" fmla="*/ 217 h 1073"/>
                <a:gd name="T68" fmla="*/ 1087 w 2118"/>
                <a:gd name="T69" fmla="*/ 217 h 1073"/>
                <a:gd name="T70" fmla="*/ 1186 w 2118"/>
                <a:gd name="T71" fmla="*/ 244 h 1073"/>
                <a:gd name="T72" fmla="*/ 1262 w 2118"/>
                <a:gd name="T73" fmla="*/ 442 h 1073"/>
                <a:gd name="T74" fmla="*/ 1255 w 2118"/>
                <a:gd name="T75" fmla="*/ 494 h 1073"/>
                <a:gd name="T76" fmla="*/ 1287 w 2118"/>
                <a:gd name="T77" fmla="*/ 533 h 1073"/>
                <a:gd name="T78" fmla="*/ 1275 w 2118"/>
                <a:gd name="T79" fmla="*/ 625 h 1073"/>
                <a:gd name="T80" fmla="*/ 1242 w 2118"/>
                <a:gd name="T81" fmla="*/ 664 h 1073"/>
                <a:gd name="T82" fmla="*/ 1087 w 2118"/>
                <a:gd name="T83" fmla="*/ 830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118" h="1073">
                  <a:moveTo>
                    <a:pt x="2109" y="229"/>
                  </a:moveTo>
                  <a:cubicBezTo>
                    <a:pt x="2090" y="106"/>
                    <a:pt x="1966" y="0"/>
                    <a:pt x="1843" y="0"/>
                  </a:cubicBezTo>
                  <a:lnTo>
                    <a:pt x="1843" y="0"/>
                  </a:lnTo>
                  <a:cubicBezTo>
                    <a:pt x="1835" y="0"/>
                    <a:pt x="1823" y="7"/>
                    <a:pt x="1815" y="7"/>
                  </a:cubicBezTo>
                  <a:cubicBezTo>
                    <a:pt x="1736" y="71"/>
                    <a:pt x="1652" y="106"/>
                    <a:pt x="1568" y="106"/>
                  </a:cubicBezTo>
                  <a:cubicBezTo>
                    <a:pt x="1561" y="106"/>
                    <a:pt x="1556" y="106"/>
                    <a:pt x="1541" y="106"/>
                  </a:cubicBezTo>
                  <a:cubicBezTo>
                    <a:pt x="1534" y="106"/>
                    <a:pt x="1529" y="106"/>
                    <a:pt x="1522" y="106"/>
                  </a:cubicBezTo>
                  <a:cubicBezTo>
                    <a:pt x="1438" y="99"/>
                    <a:pt x="1358" y="66"/>
                    <a:pt x="1279" y="7"/>
                  </a:cubicBezTo>
                  <a:cubicBezTo>
                    <a:pt x="1272" y="0"/>
                    <a:pt x="1260" y="0"/>
                    <a:pt x="1252" y="0"/>
                  </a:cubicBezTo>
                  <a:lnTo>
                    <a:pt x="1245" y="0"/>
                  </a:lnTo>
                  <a:cubicBezTo>
                    <a:pt x="1198" y="0"/>
                    <a:pt x="1161" y="12"/>
                    <a:pt x="1121" y="32"/>
                  </a:cubicBezTo>
                  <a:cubicBezTo>
                    <a:pt x="1109" y="39"/>
                    <a:pt x="1089" y="44"/>
                    <a:pt x="1069" y="44"/>
                  </a:cubicBezTo>
                  <a:cubicBezTo>
                    <a:pt x="1057" y="44"/>
                    <a:pt x="1037" y="37"/>
                    <a:pt x="1023" y="32"/>
                  </a:cubicBezTo>
                  <a:cubicBezTo>
                    <a:pt x="983" y="12"/>
                    <a:pt x="939" y="0"/>
                    <a:pt x="892" y="0"/>
                  </a:cubicBezTo>
                  <a:lnTo>
                    <a:pt x="892" y="0"/>
                  </a:lnTo>
                  <a:cubicBezTo>
                    <a:pt x="884" y="0"/>
                    <a:pt x="872" y="7"/>
                    <a:pt x="864" y="7"/>
                  </a:cubicBezTo>
                  <a:cubicBezTo>
                    <a:pt x="785" y="71"/>
                    <a:pt x="701" y="106"/>
                    <a:pt x="617" y="106"/>
                  </a:cubicBezTo>
                  <a:cubicBezTo>
                    <a:pt x="610" y="106"/>
                    <a:pt x="605" y="106"/>
                    <a:pt x="590" y="106"/>
                  </a:cubicBezTo>
                  <a:cubicBezTo>
                    <a:pt x="583" y="106"/>
                    <a:pt x="578" y="106"/>
                    <a:pt x="570" y="106"/>
                  </a:cubicBezTo>
                  <a:cubicBezTo>
                    <a:pt x="487" y="99"/>
                    <a:pt x="407" y="66"/>
                    <a:pt x="328" y="7"/>
                  </a:cubicBezTo>
                  <a:cubicBezTo>
                    <a:pt x="321" y="0"/>
                    <a:pt x="309" y="0"/>
                    <a:pt x="301" y="0"/>
                  </a:cubicBezTo>
                  <a:lnTo>
                    <a:pt x="294" y="0"/>
                  </a:lnTo>
                  <a:cubicBezTo>
                    <a:pt x="170" y="0"/>
                    <a:pt x="47" y="104"/>
                    <a:pt x="27" y="229"/>
                  </a:cubicBezTo>
                  <a:cubicBezTo>
                    <a:pt x="0" y="432"/>
                    <a:pt x="99" y="627"/>
                    <a:pt x="222" y="785"/>
                  </a:cubicBezTo>
                  <a:cubicBezTo>
                    <a:pt x="274" y="845"/>
                    <a:pt x="333" y="904"/>
                    <a:pt x="412" y="956"/>
                  </a:cubicBezTo>
                  <a:cubicBezTo>
                    <a:pt x="459" y="975"/>
                    <a:pt x="511" y="1003"/>
                    <a:pt x="543" y="1027"/>
                  </a:cubicBezTo>
                  <a:cubicBezTo>
                    <a:pt x="575" y="1047"/>
                    <a:pt x="603" y="1059"/>
                    <a:pt x="603" y="1067"/>
                  </a:cubicBezTo>
                  <a:cubicBezTo>
                    <a:pt x="603" y="1059"/>
                    <a:pt x="603" y="1055"/>
                    <a:pt x="603" y="1055"/>
                  </a:cubicBezTo>
                  <a:cubicBezTo>
                    <a:pt x="610" y="1022"/>
                    <a:pt x="610" y="995"/>
                    <a:pt x="622" y="963"/>
                  </a:cubicBezTo>
                  <a:cubicBezTo>
                    <a:pt x="642" y="899"/>
                    <a:pt x="674" y="840"/>
                    <a:pt x="753" y="820"/>
                  </a:cubicBezTo>
                  <a:cubicBezTo>
                    <a:pt x="773" y="812"/>
                    <a:pt x="785" y="820"/>
                    <a:pt x="800" y="827"/>
                  </a:cubicBezTo>
                  <a:lnTo>
                    <a:pt x="800" y="827"/>
                  </a:lnTo>
                  <a:cubicBezTo>
                    <a:pt x="852" y="879"/>
                    <a:pt x="924" y="906"/>
                    <a:pt x="995" y="906"/>
                  </a:cubicBezTo>
                  <a:cubicBezTo>
                    <a:pt x="1015" y="906"/>
                    <a:pt x="1035" y="906"/>
                    <a:pt x="1047" y="906"/>
                  </a:cubicBezTo>
                  <a:cubicBezTo>
                    <a:pt x="1111" y="899"/>
                    <a:pt x="1178" y="874"/>
                    <a:pt x="1230" y="827"/>
                  </a:cubicBezTo>
                  <a:cubicBezTo>
                    <a:pt x="1237" y="820"/>
                    <a:pt x="1257" y="815"/>
                    <a:pt x="1270" y="815"/>
                  </a:cubicBezTo>
                  <a:cubicBezTo>
                    <a:pt x="1282" y="815"/>
                    <a:pt x="1289" y="822"/>
                    <a:pt x="1302" y="822"/>
                  </a:cubicBezTo>
                  <a:cubicBezTo>
                    <a:pt x="1341" y="835"/>
                    <a:pt x="1373" y="869"/>
                    <a:pt x="1386" y="914"/>
                  </a:cubicBezTo>
                  <a:cubicBezTo>
                    <a:pt x="1405" y="961"/>
                    <a:pt x="1413" y="1013"/>
                    <a:pt x="1425" y="1064"/>
                  </a:cubicBezTo>
                  <a:cubicBezTo>
                    <a:pt x="1425" y="1072"/>
                    <a:pt x="1438" y="1064"/>
                    <a:pt x="1452" y="1057"/>
                  </a:cubicBezTo>
                  <a:lnTo>
                    <a:pt x="1452" y="1057"/>
                  </a:lnTo>
                  <a:cubicBezTo>
                    <a:pt x="1465" y="1050"/>
                    <a:pt x="1480" y="1050"/>
                    <a:pt x="1492" y="1045"/>
                  </a:cubicBezTo>
                  <a:cubicBezTo>
                    <a:pt x="1512" y="1037"/>
                    <a:pt x="1539" y="1032"/>
                    <a:pt x="1556" y="1017"/>
                  </a:cubicBezTo>
                  <a:cubicBezTo>
                    <a:pt x="1603" y="998"/>
                    <a:pt x="1648" y="971"/>
                    <a:pt x="1687" y="946"/>
                  </a:cubicBezTo>
                  <a:cubicBezTo>
                    <a:pt x="1766" y="894"/>
                    <a:pt x="1825" y="835"/>
                    <a:pt x="1877" y="775"/>
                  </a:cubicBezTo>
                  <a:cubicBezTo>
                    <a:pt x="1976" y="657"/>
                    <a:pt x="2067" y="489"/>
                    <a:pt x="2087" y="331"/>
                  </a:cubicBezTo>
                  <a:cubicBezTo>
                    <a:pt x="2087" y="318"/>
                    <a:pt x="2087" y="304"/>
                    <a:pt x="2087" y="299"/>
                  </a:cubicBezTo>
                  <a:cubicBezTo>
                    <a:pt x="2117" y="274"/>
                    <a:pt x="2117" y="247"/>
                    <a:pt x="2109" y="229"/>
                  </a:cubicBezTo>
                  <a:close/>
                  <a:moveTo>
                    <a:pt x="909" y="751"/>
                  </a:moveTo>
                  <a:cubicBezTo>
                    <a:pt x="877" y="719"/>
                    <a:pt x="857" y="679"/>
                    <a:pt x="845" y="640"/>
                  </a:cubicBezTo>
                  <a:cubicBezTo>
                    <a:pt x="845" y="632"/>
                    <a:pt x="837" y="627"/>
                    <a:pt x="832" y="620"/>
                  </a:cubicBezTo>
                  <a:cubicBezTo>
                    <a:pt x="820" y="612"/>
                    <a:pt x="805" y="600"/>
                    <a:pt x="805" y="588"/>
                  </a:cubicBezTo>
                  <a:cubicBezTo>
                    <a:pt x="798" y="560"/>
                    <a:pt x="798" y="536"/>
                    <a:pt x="798" y="509"/>
                  </a:cubicBezTo>
                  <a:lnTo>
                    <a:pt x="798" y="509"/>
                  </a:lnTo>
                  <a:cubicBezTo>
                    <a:pt x="798" y="496"/>
                    <a:pt x="805" y="481"/>
                    <a:pt x="818" y="477"/>
                  </a:cubicBezTo>
                  <a:cubicBezTo>
                    <a:pt x="825" y="477"/>
                    <a:pt x="825" y="477"/>
                    <a:pt x="830" y="477"/>
                  </a:cubicBezTo>
                  <a:lnTo>
                    <a:pt x="830" y="477"/>
                  </a:lnTo>
                  <a:lnTo>
                    <a:pt x="837" y="469"/>
                  </a:lnTo>
                  <a:cubicBezTo>
                    <a:pt x="837" y="457"/>
                    <a:pt x="837" y="442"/>
                    <a:pt x="830" y="437"/>
                  </a:cubicBezTo>
                  <a:cubicBezTo>
                    <a:pt x="830" y="430"/>
                    <a:pt x="830" y="425"/>
                    <a:pt x="822" y="417"/>
                  </a:cubicBezTo>
                  <a:cubicBezTo>
                    <a:pt x="822" y="397"/>
                    <a:pt x="822" y="370"/>
                    <a:pt x="822" y="353"/>
                  </a:cubicBezTo>
                  <a:cubicBezTo>
                    <a:pt x="822" y="333"/>
                    <a:pt x="830" y="321"/>
                    <a:pt x="835" y="301"/>
                  </a:cubicBezTo>
                  <a:cubicBezTo>
                    <a:pt x="842" y="294"/>
                    <a:pt x="847" y="289"/>
                    <a:pt x="855" y="289"/>
                  </a:cubicBezTo>
                  <a:cubicBezTo>
                    <a:pt x="862" y="281"/>
                    <a:pt x="867" y="281"/>
                    <a:pt x="882" y="276"/>
                  </a:cubicBezTo>
                  <a:cubicBezTo>
                    <a:pt x="889" y="269"/>
                    <a:pt x="894" y="264"/>
                    <a:pt x="902" y="257"/>
                  </a:cubicBezTo>
                  <a:cubicBezTo>
                    <a:pt x="909" y="249"/>
                    <a:pt x="914" y="237"/>
                    <a:pt x="929" y="237"/>
                  </a:cubicBezTo>
                  <a:cubicBezTo>
                    <a:pt x="929" y="237"/>
                    <a:pt x="936" y="237"/>
                    <a:pt x="936" y="229"/>
                  </a:cubicBezTo>
                  <a:cubicBezTo>
                    <a:pt x="963" y="217"/>
                    <a:pt x="988" y="217"/>
                    <a:pt x="1020" y="217"/>
                  </a:cubicBezTo>
                  <a:cubicBezTo>
                    <a:pt x="1027" y="217"/>
                    <a:pt x="1040" y="217"/>
                    <a:pt x="1047" y="217"/>
                  </a:cubicBezTo>
                  <a:cubicBezTo>
                    <a:pt x="1060" y="217"/>
                    <a:pt x="1074" y="217"/>
                    <a:pt x="1087" y="217"/>
                  </a:cubicBezTo>
                  <a:cubicBezTo>
                    <a:pt x="1114" y="217"/>
                    <a:pt x="1139" y="225"/>
                    <a:pt x="1166" y="237"/>
                  </a:cubicBezTo>
                  <a:cubicBezTo>
                    <a:pt x="1173" y="237"/>
                    <a:pt x="1178" y="244"/>
                    <a:pt x="1186" y="244"/>
                  </a:cubicBezTo>
                  <a:cubicBezTo>
                    <a:pt x="1245" y="271"/>
                    <a:pt x="1270" y="316"/>
                    <a:pt x="1270" y="383"/>
                  </a:cubicBezTo>
                  <a:cubicBezTo>
                    <a:pt x="1270" y="402"/>
                    <a:pt x="1262" y="422"/>
                    <a:pt x="1262" y="442"/>
                  </a:cubicBezTo>
                  <a:cubicBezTo>
                    <a:pt x="1262" y="454"/>
                    <a:pt x="1255" y="462"/>
                    <a:pt x="1255" y="474"/>
                  </a:cubicBezTo>
                  <a:cubicBezTo>
                    <a:pt x="1255" y="481"/>
                    <a:pt x="1247" y="486"/>
                    <a:pt x="1255" y="494"/>
                  </a:cubicBezTo>
                  <a:cubicBezTo>
                    <a:pt x="1262" y="501"/>
                    <a:pt x="1262" y="501"/>
                    <a:pt x="1267" y="501"/>
                  </a:cubicBezTo>
                  <a:cubicBezTo>
                    <a:pt x="1279" y="501"/>
                    <a:pt x="1287" y="521"/>
                    <a:pt x="1287" y="533"/>
                  </a:cubicBezTo>
                  <a:lnTo>
                    <a:pt x="1287" y="533"/>
                  </a:lnTo>
                  <a:cubicBezTo>
                    <a:pt x="1287" y="565"/>
                    <a:pt x="1294" y="598"/>
                    <a:pt x="1275" y="625"/>
                  </a:cubicBezTo>
                  <a:cubicBezTo>
                    <a:pt x="1267" y="632"/>
                    <a:pt x="1262" y="637"/>
                    <a:pt x="1255" y="644"/>
                  </a:cubicBezTo>
                  <a:cubicBezTo>
                    <a:pt x="1242" y="652"/>
                    <a:pt x="1242" y="652"/>
                    <a:pt x="1242" y="664"/>
                  </a:cubicBezTo>
                  <a:cubicBezTo>
                    <a:pt x="1230" y="711"/>
                    <a:pt x="1203" y="748"/>
                    <a:pt x="1171" y="783"/>
                  </a:cubicBezTo>
                  <a:cubicBezTo>
                    <a:pt x="1144" y="810"/>
                    <a:pt x="1111" y="822"/>
                    <a:pt x="1087" y="830"/>
                  </a:cubicBezTo>
                  <a:cubicBezTo>
                    <a:pt x="1020" y="817"/>
                    <a:pt x="953" y="798"/>
                    <a:pt x="909" y="751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3429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>
                <a:solidFill>
                  <a:srgbClr val="000000"/>
                </a:solidFill>
                <a:latin typeface="Arial" panose="020B0604020202020204"/>
              </a:endParaRPr>
            </a:p>
          </p:txBody>
        </p:sp>
      </p:grp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xmlns="" id="{05B83324-007A-4027-98A6-4D663ED81FC0}"/>
              </a:ext>
            </a:extLst>
          </p:cNvPr>
          <p:cNvSpPr txBox="1">
            <a:spLocks/>
          </p:cNvSpPr>
          <p:nvPr/>
        </p:nvSpPr>
        <p:spPr>
          <a:xfrm>
            <a:off x="170907" y="2295075"/>
            <a:ext cx="2605344" cy="2484187"/>
          </a:xfrm>
          <a:prstGeom prst="rect">
            <a:avLst/>
          </a:prstGeom>
          <a:ln w="19050">
            <a:noFill/>
          </a:ln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85800" fontAlgn="auto">
              <a:spcBef>
                <a:spcPts val="750"/>
              </a:spcBef>
              <a:spcAft>
                <a:spcPts val="0"/>
              </a:spcAft>
              <a:buNone/>
              <a:defRPr/>
            </a:pPr>
            <a:r>
              <a:rPr lang="en-US" sz="2100" b="1" dirty="0">
                <a:solidFill>
                  <a:srgbClr val="029DB6"/>
                </a:solidFill>
                <a:latin typeface="Arial Narrow" charset="0"/>
                <a:ea typeface="Arial Narrow" charset="0"/>
                <a:cs typeface="Arial Narrow" charset="0"/>
              </a:rPr>
              <a:t>SURVIVAL</a:t>
            </a:r>
          </a:p>
          <a:p>
            <a:pPr marL="0" indent="0">
              <a:buNone/>
              <a:defRPr/>
            </a:pPr>
            <a:r>
              <a:rPr lang="en-US" sz="2100" b="1" dirty="0">
                <a:solidFill>
                  <a:srgbClr val="0B3A5D"/>
                </a:solidFill>
                <a:latin typeface="Arial Narrow" charset="0"/>
                <a:ea typeface="Arial Narrow" charset="0"/>
                <a:cs typeface="Arial Narrow" charset="0"/>
              </a:rPr>
              <a:t>Under-5 mortality links to SDG target </a:t>
            </a:r>
            <a:r>
              <a:rPr lang="en-US" sz="2100" b="1" dirty="0">
                <a:solidFill>
                  <a:schemeClr val="accent4"/>
                </a:solidFill>
                <a:latin typeface="Arial Narrow" charset="0"/>
                <a:ea typeface="Arial Narrow" charset="0"/>
                <a:cs typeface="Arial Narrow" charset="0"/>
              </a:rPr>
              <a:t>3.2</a:t>
            </a:r>
          </a:p>
          <a:p>
            <a:pPr marL="0" indent="0" algn="ctr">
              <a:buNone/>
              <a:defRPr/>
            </a:pPr>
            <a:r>
              <a:rPr lang="en-US" sz="2100" b="1" dirty="0">
                <a:solidFill>
                  <a:srgbClr val="0B3A5D"/>
                </a:solidFill>
                <a:latin typeface="Arial Narrow" charset="0"/>
                <a:ea typeface="Arial Narrow" charset="0"/>
                <a:cs typeface="Arial Narrow" charset="0"/>
              </a:rPr>
              <a:t> </a:t>
            </a:r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xmlns="" id="{4F5FD00E-914A-4742-AC1E-AF5578785067}"/>
              </a:ext>
            </a:extLst>
          </p:cNvPr>
          <p:cNvSpPr txBox="1">
            <a:spLocks/>
          </p:cNvSpPr>
          <p:nvPr/>
        </p:nvSpPr>
        <p:spPr>
          <a:xfrm>
            <a:off x="3139808" y="2041258"/>
            <a:ext cx="5296980" cy="2607262"/>
          </a:xfrm>
          <a:prstGeom prst="rect">
            <a:avLst/>
          </a:prstGeom>
          <a:ln w="19050">
            <a:noFill/>
          </a:ln>
        </p:spPr>
        <p:txBody>
          <a:bodyPr vert="horz" lIns="68580" tIns="34290" rIns="68580" bIns="3429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85800" fontAlgn="auto">
              <a:spcBef>
                <a:spcPts val="750"/>
              </a:spcBef>
              <a:spcAft>
                <a:spcPts val="0"/>
              </a:spcAft>
              <a:buNone/>
              <a:defRPr/>
            </a:pPr>
            <a:r>
              <a:rPr lang="en-US" sz="2100" b="1" dirty="0">
                <a:solidFill>
                  <a:srgbClr val="029DB6"/>
                </a:solidFill>
                <a:latin typeface="Arial Narrow" charset="0"/>
                <a:ea typeface="Arial Narrow" charset="0"/>
                <a:cs typeface="Arial Narrow" charset="0"/>
              </a:rPr>
              <a:t>HEALTH</a:t>
            </a:r>
          </a:p>
          <a:p>
            <a:pPr marL="0" indent="0">
              <a:buNone/>
              <a:defRPr/>
            </a:pPr>
            <a:r>
              <a:rPr lang="en-GB" sz="2250" b="1" dirty="0">
                <a:solidFill>
                  <a:srgbClr val="0B3A5D"/>
                </a:solidFill>
                <a:latin typeface="Arial Narrow" charset="0"/>
              </a:rPr>
              <a:t>Improving adult survival rate by reducing causes of premature mortality links to SDG target </a:t>
            </a:r>
            <a:r>
              <a:rPr lang="en-GB" sz="2250" b="1" dirty="0">
                <a:solidFill>
                  <a:schemeClr val="accent4"/>
                </a:solidFill>
                <a:latin typeface="Arial Narrow" charset="0"/>
              </a:rPr>
              <a:t>3.4</a:t>
            </a:r>
          </a:p>
          <a:p>
            <a:pPr marL="0" indent="0">
              <a:buNone/>
              <a:defRPr/>
            </a:pPr>
            <a:r>
              <a:rPr lang="en-GB" sz="2250" b="1" dirty="0">
                <a:solidFill>
                  <a:srgbClr val="0B3A5D"/>
                </a:solidFill>
                <a:latin typeface="Arial Narrow" charset="0"/>
              </a:rPr>
              <a:t>Stunting links to SDG target </a:t>
            </a:r>
            <a:r>
              <a:rPr lang="en-GB" sz="2250" b="1" dirty="0" smtClean="0">
                <a:solidFill>
                  <a:schemeClr val="accent4"/>
                </a:solidFill>
                <a:latin typeface="Arial Narrow" charset="0"/>
              </a:rPr>
              <a:t>2.2</a:t>
            </a:r>
          </a:p>
          <a:p>
            <a:pPr marL="0" indent="0">
              <a:buNone/>
              <a:defRPr/>
            </a:pPr>
            <a:r>
              <a:rPr lang="en-US" sz="2250" b="1" dirty="0">
                <a:solidFill>
                  <a:srgbClr val="0B3A5D"/>
                </a:solidFill>
                <a:latin typeface="Arial Narrow" charset="0"/>
              </a:rPr>
              <a:t>Proportion of children under 5 years of age who are developmentally on track in health, learning and psychosocial well-being, by sex </a:t>
            </a:r>
            <a:r>
              <a:rPr lang="en-GB" sz="2250" b="1" dirty="0" smtClean="0">
                <a:solidFill>
                  <a:srgbClr val="0B3A5D"/>
                </a:solidFill>
                <a:latin typeface="Arial Narrow" charset="0"/>
              </a:rPr>
              <a:t>SDG </a:t>
            </a:r>
            <a:r>
              <a:rPr lang="en-GB" sz="2250" b="1" dirty="0">
                <a:solidFill>
                  <a:srgbClr val="0B3A5D"/>
                </a:solidFill>
                <a:latin typeface="Arial Narrow" charset="0"/>
              </a:rPr>
              <a:t>target </a:t>
            </a:r>
            <a:r>
              <a:rPr lang="en-GB" sz="2250" b="1" dirty="0" smtClean="0">
                <a:solidFill>
                  <a:schemeClr val="accent4"/>
                </a:solidFill>
                <a:latin typeface="Arial Narrow" charset="0"/>
              </a:rPr>
              <a:t>4.2.1</a:t>
            </a:r>
            <a:endParaRPr lang="en-GB" sz="2250" b="1" dirty="0">
              <a:solidFill>
                <a:schemeClr val="accent4"/>
              </a:solidFill>
              <a:latin typeface="Arial Narrow" charset="0"/>
            </a:endParaRPr>
          </a:p>
          <a:p>
            <a:pPr marL="0" indent="0" algn="ctr" defTabSz="685800" fontAlgn="auto">
              <a:spcBef>
                <a:spcPts val="750"/>
              </a:spcBef>
              <a:spcAft>
                <a:spcPts val="0"/>
              </a:spcAft>
              <a:buNone/>
              <a:defRPr/>
            </a:pPr>
            <a:endParaRPr lang="en-US" sz="2100" dirty="0">
              <a:solidFill>
                <a:srgbClr val="029DB6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40" name="Freeform: Shape 3">
            <a:extLst>
              <a:ext uri="{FF2B5EF4-FFF2-40B4-BE49-F238E27FC236}">
                <a16:creationId xmlns:a16="http://schemas.microsoft.com/office/drawing/2014/main" xmlns="" id="{FFE84375-08B7-4DD6-8310-8D35B9DA2227}"/>
              </a:ext>
            </a:extLst>
          </p:cNvPr>
          <p:cNvSpPr/>
          <p:nvPr/>
        </p:nvSpPr>
        <p:spPr>
          <a:xfrm>
            <a:off x="685497" y="1494092"/>
            <a:ext cx="447863" cy="547166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335" h="5432">
                <a:moveTo>
                  <a:pt x="3326" y="2568"/>
                </a:moveTo>
                <a:cubicBezTo>
                  <a:pt x="3310" y="2549"/>
                  <a:pt x="3290" y="2536"/>
                  <a:pt x="3274" y="2517"/>
                </a:cubicBezTo>
                <a:cubicBezTo>
                  <a:pt x="3283" y="2526"/>
                  <a:pt x="3295" y="2536"/>
                  <a:pt x="3309" y="2538"/>
                </a:cubicBezTo>
                <a:cubicBezTo>
                  <a:pt x="3321" y="2540"/>
                  <a:pt x="3331" y="2535"/>
                  <a:pt x="3330" y="2521"/>
                </a:cubicBezTo>
                <a:cubicBezTo>
                  <a:pt x="3326" y="2487"/>
                  <a:pt x="3276" y="2468"/>
                  <a:pt x="3249" y="2456"/>
                </a:cubicBezTo>
                <a:cubicBezTo>
                  <a:pt x="3262" y="2454"/>
                  <a:pt x="3270" y="2447"/>
                  <a:pt x="3267" y="2433"/>
                </a:cubicBezTo>
                <a:cubicBezTo>
                  <a:pt x="3263" y="2417"/>
                  <a:pt x="3244" y="2405"/>
                  <a:pt x="3232" y="2396"/>
                </a:cubicBezTo>
                <a:cubicBezTo>
                  <a:pt x="3197" y="2344"/>
                  <a:pt x="3017" y="2285"/>
                  <a:pt x="2922" y="2271"/>
                </a:cubicBezTo>
                <a:cubicBezTo>
                  <a:pt x="2904" y="2258"/>
                  <a:pt x="2885" y="2250"/>
                  <a:pt x="2864" y="2241"/>
                </a:cubicBezTo>
                <a:cubicBezTo>
                  <a:pt x="2790" y="2213"/>
                  <a:pt x="2712" y="2199"/>
                  <a:pt x="2640" y="2162"/>
                </a:cubicBezTo>
                <a:cubicBezTo>
                  <a:pt x="2574" y="2129"/>
                  <a:pt x="2521" y="2080"/>
                  <a:pt x="2472" y="2026"/>
                </a:cubicBezTo>
                <a:cubicBezTo>
                  <a:pt x="2474" y="1987"/>
                  <a:pt x="2481" y="1947"/>
                  <a:pt x="2448" y="1921"/>
                </a:cubicBezTo>
                <a:cubicBezTo>
                  <a:pt x="2406" y="1888"/>
                  <a:pt x="2378" y="1877"/>
                  <a:pt x="2367" y="1819"/>
                </a:cubicBezTo>
                <a:cubicBezTo>
                  <a:pt x="2331" y="1615"/>
                  <a:pt x="2147" y="1465"/>
                  <a:pt x="2046" y="1293"/>
                </a:cubicBezTo>
                <a:cubicBezTo>
                  <a:pt x="2021" y="1251"/>
                  <a:pt x="2002" y="1215"/>
                  <a:pt x="1953" y="1201"/>
                </a:cubicBezTo>
                <a:cubicBezTo>
                  <a:pt x="1944" y="1199"/>
                  <a:pt x="1937" y="1197"/>
                  <a:pt x="1929" y="1195"/>
                </a:cubicBezTo>
                <a:cubicBezTo>
                  <a:pt x="1923" y="1183"/>
                  <a:pt x="1918" y="1173"/>
                  <a:pt x="1915" y="1162"/>
                </a:cubicBezTo>
                <a:cubicBezTo>
                  <a:pt x="1894" y="1101"/>
                  <a:pt x="1880" y="1036"/>
                  <a:pt x="1869" y="971"/>
                </a:cubicBezTo>
                <a:cubicBezTo>
                  <a:pt x="1845" y="819"/>
                  <a:pt x="1920" y="681"/>
                  <a:pt x="1901" y="529"/>
                </a:cubicBezTo>
                <a:cubicBezTo>
                  <a:pt x="1950" y="576"/>
                  <a:pt x="1962" y="650"/>
                  <a:pt x="1964" y="718"/>
                </a:cubicBezTo>
                <a:cubicBezTo>
                  <a:pt x="2004" y="671"/>
                  <a:pt x="1985" y="582"/>
                  <a:pt x="1972" y="527"/>
                </a:cubicBezTo>
                <a:cubicBezTo>
                  <a:pt x="1965" y="496"/>
                  <a:pt x="1958" y="466"/>
                  <a:pt x="1946" y="436"/>
                </a:cubicBezTo>
                <a:cubicBezTo>
                  <a:pt x="1932" y="405"/>
                  <a:pt x="1911" y="374"/>
                  <a:pt x="1904" y="340"/>
                </a:cubicBezTo>
                <a:cubicBezTo>
                  <a:pt x="1922" y="354"/>
                  <a:pt x="1939" y="372"/>
                  <a:pt x="1957" y="384"/>
                </a:cubicBezTo>
                <a:cubicBezTo>
                  <a:pt x="1964" y="309"/>
                  <a:pt x="1936" y="248"/>
                  <a:pt x="1892" y="186"/>
                </a:cubicBezTo>
                <a:cubicBezTo>
                  <a:pt x="1857" y="137"/>
                  <a:pt x="1815" y="80"/>
                  <a:pt x="1764" y="43"/>
                </a:cubicBezTo>
                <a:cubicBezTo>
                  <a:pt x="1679" y="-16"/>
                  <a:pt x="1561" y="-11"/>
                  <a:pt x="1476" y="40"/>
                </a:cubicBezTo>
                <a:cubicBezTo>
                  <a:pt x="1404" y="22"/>
                  <a:pt x="1332" y="13"/>
                  <a:pt x="1262" y="50"/>
                </a:cubicBezTo>
                <a:cubicBezTo>
                  <a:pt x="1177" y="96"/>
                  <a:pt x="1100" y="178"/>
                  <a:pt x="1047" y="260"/>
                </a:cubicBezTo>
                <a:cubicBezTo>
                  <a:pt x="964" y="389"/>
                  <a:pt x="972" y="569"/>
                  <a:pt x="993" y="716"/>
                </a:cubicBezTo>
                <a:cubicBezTo>
                  <a:pt x="998" y="685"/>
                  <a:pt x="1000" y="645"/>
                  <a:pt x="1028" y="622"/>
                </a:cubicBezTo>
                <a:cubicBezTo>
                  <a:pt x="1033" y="650"/>
                  <a:pt x="1016" y="751"/>
                  <a:pt x="1070" y="741"/>
                </a:cubicBezTo>
                <a:cubicBezTo>
                  <a:pt x="1075" y="769"/>
                  <a:pt x="1067" y="777"/>
                  <a:pt x="1058" y="800"/>
                </a:cubicBezTo>
                <a:cubicBezTo>
                  <a:pt x="1049" y="821"/>
                  <a:pt x="1056" y="849"/>
                  <a:pt x="1047" y="868"/>
                </a:cubicBezTo>
                <a:cubicBezTo>
                  <a:pt x="1032" y="907"/>
                  <a:pt x="969" y="896"/>
                  <a:pt x="943" y="933"/>
                </a:cubicBezTo>
                <a:cubicBezTo>
                  <a:pt x="923" y="958"/>
                  <a:pt x="925" y="989"/>
                  <a:pt x="913" y="1015"/>
                </a:cubicBezTo>
                <a:cubicBezTo>
                  <a:pt x="901" y="1043"/>
                  <a:pt x="888" y="1041"/>
                  <a:pt x="862" y="1050"/>
                </a:cubicBezTo>
                <a:cubicBezTo>
                  <a:pt x="801" y="1071"/>
                  <a:pt x="822" y="1125"/>
                  <a:pt x="803" y="1176"/>
                </a:cubicBezTo>
                <a:cubicBezTo>
                  <a:pt x="789" y="1211"/>
                  <a:pt x="780" y="1260"/>
                  <a:pt x="738" y="1263"/>
                </a:cubicBezTo>
                <a:cubicBezTo>
                  <a:pt x="696" y="1269"/>
                  <a:pt x="651" y="1222"/>
                  <a:pt x="614" y="1230"/>
                </a:cubicBezTo>
                <a:cubicBezTo>
                  <a:pt x="579" y="1239"/>
                  <a:pt x="584" y="1328"/>
                  <a:pt x="591" y="1360"/>
                </a:cubicBezTo>
                <a:cubicBezTo>
                  <a:pt x="605" y="1428"/>
                  <a:pt x="652" y="1386"/>
                  <a:pt x="696" y="1389"/>
                </a:cubicBezTo>
                <a:cubicBezTo>
                  <a:pt x="701" y="1431"/>
                  <a:pt x="672" y="1452"/>
                  <a:pt x="668" y="1487"/>
                </a:cubicBezTo>
                <a:cubicBezTo>
                  <a:pt x="666" y="1510"/>
                  <a:pt x="686" y="1524"/>
                  <a:pt x="693" y="1543"/>
                </a:cubicBezTo>
                <a:cubicBezTo>
                  <a:pt x="696" y="1554"/>
                  <a:pt x="696" y="1568"/>
                  <a:pt x="698" y="1580"/>
                </a:cubicBezTo>
                <a:cubicBezTo>
                  <a:pt x="652" y="1664"/>
                  <a:pt x="577" y="1762"/>
                  <a:pt x="535" y="1858"/>
                </a:cubicBezTo>
                <a:cubicBezTo>
                  <a:pt x="479" y="1987"/>
                  <a:pt x="443" y="2055"/>
                  <a:pt x="422" y="2134"/>
                </a:cubicBezTo>
                <a:cubicBezTo>
                  <a:pt x="401" y="2212"/>
                  <a:pt x="394" y="2220"/>
                  <a:pt x="352" y="2255"/>
                </a:cubicBezTo>
                <a:cubicBezTo>
                  <a:pt x="310" y="2290"/>
                  <a:pt x="282" y="2248"/>
                  <a:pt x="275" y="2327"/>
                </a:cubicBezTo>
                <a:cubicBezTo>
                  <a:pt x="268" y="2403"/>
                  <a:pt x="296" y="2383"/>
                  <a:pt x="275" y="2447"/>
                </a:cubicBezTo>
                <a:cubicBezTo>
                  <a:pt x="254" y="2510"/>
                  <a:pt x="212" y="2475"/>
                  <a:pt x="205" y="2561"/>
                </a:cubicBezTo>
                <a:cubicBezTo>
                  <a:pt x="203" y="2587"/>
                  <a:pt x="201" y="2613"/>
                  <a:pt x="196" y="2638"/>
                </a:cubicBezTo>
                <a:cubicBezTo>
                  <a:pt x="191" y="2662"/>
                  <a:pt x="189" y="2681"/>
                  <a:pt x="168" y="2699"/>
                </a:cubicBezTo>
                <a:cubicBezTo>
                  <a:pt x="158" y="2706"/>
                  <a:pt x="145" y="2716"/>
                  <a:pt x="140" y="2729"/>
                </a:cubicBezTo>
                <a:cubicBezTo>
                  <a:pt x="133" y="2746"/>
                  <a:pt x="126" y="2765"/>
                  <a:pt x="121" y="2785"/>
                </a:cubicBezTo>
                <a:cubicBezTo>
                  <a:pt x="119" y="2792"/>
                  <a:pt x="116" y="2799"/>
                  <a:pt x="112" y="2806"/>
                </a:cubicBezTo>
                <a:cubicBezTo>
                  <a:pt x="109" y="2814"/>
                  <a:pt x="110" y="2820"/>
                  <a:pt x="110" y="2828"/>
                </a:cubicBezTo>
                <a:cubicBezTo>
                  <a:pt x="110" y="2834"/>
                  <a:pt x="109" y="2841"/>
                  <a:pt x="107" y="2846"/>
                </a:cubicBezTo>
                <a:cubicBezTo>
                  <a:pt x="102" y="2855"/>
                  <a:pt x="93" y="2860"/>
                  <a:pt x="88" y="2870"/>
                </a:cubicBezTo>
                <a:cubicBezTo>
                  <a:pt x="79" y="2888"/>
                  <a:pt x="79" y="2902"/>
                  <a:pt x="79" y="2921"/>
                </a:cubicBezTo>
                <a:cubicBezTo>
                  <a:pt x="79" y="2939"/>
                  <a:pt x="68" y="2953"/>
                  <a:pt x="60" y="2966"/>
                </a:cubicBezTo>
                <a:cubicBezTo>
                  <a:pt x="56" y="2973"/>
                  <a:pt x="47" y="2975"/>
                  <a:pt x="42" y="2980"/>
                </a:cubicBezTo>
                <a:cubicBezTo>
                  <a:pt x="39" y="2986"/>
                  <a:pt x="37" y="2989"/>
                  <a:pt x="32" y="2994"/>
                </a:cubicBezTo>
                <a:cubicBezTo>
                  <a:pt x="21" y="3003"/>
                  <a:pt x="7" y="3019"/>
                  <a:pt x="4" y="3031"/>
                </a:cubicBezTo>
                <a:cubicBezTo>
                  <a:pt x="-2" y="3047"/>
                  <a:pt x="0" y="3070"/>
                  <a:pt x="5" y="3084"/>
                </a:cubicBezTo>
                <a:cubicBezTo>
                  <a:pt x="9" y="3098"/>
                  <a:pt x="19" y="3108"/>
                  <a:pt x="32" y="3117"/>
                </a:cubicBezTo>
                <a:cubicBezTo>
                  <a:pt x="44" y="3126"/>
                  <a:pt x="58" y="3133"/>
                  <a:pt x="70" y="3138"/>
                </a:cubicBezTo>
                <a:cubicBezTo>
                  <a:pt x="58" y="3196"/>
                  <a:pt x="58" y="3257"/>
                  <a:pt x="68" y="3316"/>
                </a:cubicBezTo>
                <a:cubicBezTo>
                  <a:pt x="77" y="3358"/>
                  <a:pt x="89" y="3400"/>
                  <a:pt x="112" y="3437"/>
                </a:cubicBezTo>
                <a:cubicBezTo>
                  <a:pt x="117" y="3446"/>
                  <a:pt x="144" y="3488"/>
                  <a:pt x="154" y="3461"/>
                </a:cubicBezTo>
                <a:cubicBezTo>
                  <a:pt x="163" y="3440"/>
                  <a:pt x="152" y="3409"/>
                  <a:pt x="145" y="3388"/>
                </a:cubicBezTo>
                <a:cubicBezTo>
                  <a:pt x="161" y="3402"/>
                  <a:pt x="159" y="3428"/>
                  <a:pt x="168" y="3446"/>
                </a:cubicBezTo>
                <a:cubicBezTo>
                  <a:pt x="175" y="3463"/>
                  <a:pt x="200" y="3489"/>
                  <a:pt x="208" y="3458"/>
                </a:cubicBezTo>
                <a:cubicBezTo>
                  <a:pt x="210" y="3453"/>
                  <a:pt x="210" y="3442"/>
                  <a:pt x="214" y="3439"/>
                </a:cubicBezTo>
                <a:cubicBezTo>
                  <a:pt x="217" y="3435"/>
                  <a:pt x="222" y="3439"/>
                  <a:pt x="227" y="3437"/>
                </a:cubicBezTo>
                <a:cubicBezTo>
                  <a:pt x="238" y="3433"/>
                  <a:pt x="238" y="3419"/>
                  <a:pt x="240" y="3411"/>
                </a:cubicBezTo>
                <a:cubicBezTo>
                  <a:pt x="241" y="3388"/>
                  <a:pt x="236" y="3363"/>
                  <a:pt x="234" y="3341"/>
                </a:cubicBezTo>
                <a:cubicBezTo>
                  <a:pt x="229" y="3297"/>
                  <a:pt x="229" y="3253"/>
                  <a:pt x="238" y="3210"/>
                </a:cubicBezTo>
                <a:cubicBezTo>
                  <a:pt x="238" y="3206"/>
                  <a:pt x="240" y="3199"/>
                  <a:pt x="241" y="3194"/>
                </a:cubicBezTo>
                <a:cubicBezTo>
                  <a:pt x="252" y="3196"/>
                  <a:pt x="262" y="3197"/>
                  <a:pt x="275" y="3199"/>
                </a:cubicBezTo>
                <a:cubicBezTo>
                  <a:pt x="280" y="3218"/>
                  <a:pt x="276" y="3240"/>
                  <a:pt x="278" y="3258"/>
                </a:cubicBezTo>
                <a:cubicBezTo>
                  <a:pt x="280" y="3275"/>
                  <a:pt x="283" y="3325"/>
                  <a:pt x="306" y="3328"/>
                </a:cubicBezTo>
                <a:cubicBezTo>
                  <a:pt x="318" y="3330"/>
                  <a:pt x="329" y="3314"/>
                  <a:pt x="334" y="3306"/>
                </a:cubicBezTo>
                <a:cubicBezTo>
                  <a:pt x="346" y="3283"/>
                  <a:pt x="355" y="3258"/>
                  <a:pt x="360" y="3234"/>
                </a:cubicBezTo>
                <a:cubicBezTo>
                  <a:pt x="364" y="3218"/>
                  <a:pt x="367" y="3203"/>
                  <a:pt x="369" y="3187"/>
                </a:cubicBezTo>
                <a:cubicBezTo>
                  <a:pt x="432" y="3152"/>
                  <a:pt x="505" y="2996"/>
                  <a:pt x="528" y="2939"/>
                </a:cubicBezTo>
                <a:cubicBezTo>
                  <a:pt x="553" y="2883"/>
                  <a:pt x="556" y="2818"/>
                  <a:pt x="589" y="2776"/>
                </a:cubicBezTo>
                <a:cubicBezTo>
                  <a:pt x="623" y="2734"/>
                  <a:pt x="609" y="2692"/>
                  <a:pt x="630" y="2655"/>
                </a:cubicBezTo>
                <a:cubicBezTo>
                  <a:pt x="651" y="2620"/>
                  <a:pt x="658" y="2599"/>
                  <a:pt x="693" y="2563"/>
                </a:cubicBezTo>
                <a:cubicBezTo>
                  <a:pt x="728" y="2528"/>
                  <a:pt x="734" y="2456"/>
                  <a:pt x="755" y="2463"/>
                </a:cubicBezTo>
                <a:cubicBezTo>
                  <a:pt x="776" y="2470"/>
                  <a:pt x="714" y="2890"/>
                  <a:pt x="707" y="3019"/>
                </a:cubicBezTo>
                <a:cubicBezTo>
                  <a:pt x="700" y="3148"/>
                  <a:pt x="721" y="3132"/>
                  <a:pt x="721" y="3197"/>
                </a:cubicBezTo>
                <a:cubicBezTo>
                  <a:pt x="721" y="3261"/>
                  <a:pt x="686" y="3220"/>
                  <a:pt x="686" y="3320"/>
                </a:cubicBezTo>
                <a:cubicBezTo>
                  <a:pt x="686" y="3337"/>
                  <a:pt x="668" y="4089"/>
                  <a:pt x="714" y="4119"/>
                </a:cubicBezTo>
                <a:cubicBezTo>
                  <a:pt x="734" y="4133"/>
                  <a:pt x="741" y="4133"/>
                  <a:pt x="797" y="4119"/>
                </a:cubicBezTo>
                <a:cubicBezTo>
                  <a:pt x="853" y="4105"/>
                  <a:pt x="904" y="4098"/>
                  <a:pt x="925" y="4098"/>
                </a:cubicBezTo>
                <a:cubicBezTo>
                  <a:pt x="946" y="4098"/>
                  <a:pt x="883" y="4288"/>
                  <a:pt x="911" y="4444"/>
                </a:cubicBezTo>
                <a:cubicBezTo>
                  <a:pt x="939" y="4600"/>
                  <a:pt x="1011" y="4692"/>
                  <a:pt x="997" y="4727"/>
                </a:cubicBezTo>
                <a:cubicBezTo>
                  <a:pt x="990" y="4746"/>
                  <a:pt x="967" y="4750"/>
                  <a:pt x="962" y="4769"/>
                </a:cubicBezTo>
                <a:cubicBezTo>
                  <a:pt x="960" y="4773"/>
                  <a:pt x="960" y="4778"/>
                  <a:pt x="960" y="4783"/>
                </a:cubicBezTo>
                <a:cubicBezTo>
                  <a:pt x="958" y="4794"/>
                  <a:pt x="958" y="4808"/>
                  <a:pt x="962" y="4820"/>
                </a:cubicBezTo>
                <a:cubicBezTo>
                  <a:pt x="964" y="4830"/>
                  <a:pt x="967" y="4839"/>
                  <a:pt x="967" y="4850"/>
                </a:cubicBezTo>
                <a:cubicBezTo>
                  <a:pt x="967" y="4858"/>
                  <a:pt x="965" y="4869"/>
                  <a:pt x="967" y="4878"/>
                </a:cubicBezTo>
                <a:cubicBezTo>
                  <a:pt x="969" y="4888"/>
                  <a:pt x="972" y="4897"/>
                  <a:pt x="979" y="4906"/>
                </a:cubicBezTo>
                <a:cubicBezTo>
                  <a:pt x="985" y="4913"/>
                  <a:pt x="993" y="4914"/>
                  <a:pt x="998" y="4923"/>
                </a:cubicBezTo>
                <a:cubicBezTo>
                  <a:pt x="1004" y="4930"/>
                  <a:pt x="1007" y="4935"/>
                  <a:pt x="1009" y="4942"/>
                </a:cubicBezTo>
                <a:cubicBezTo>
                  <a:pt x="1014" y="4958"/>
                  <a:pt x="1011" y="4972"/>
                  <a:pt x="1011" y="4988"/>
                </a:cubicBezTo>
                <a:cubicBezTo>
                  <a:pt x="1011" y="5003"/>
                  <a:pt x="1018" y="5017"/>
                  <a:pt x="1021" y="5033"/>
                </a:cubicBezTo>
                <a:cubicBezTo>
                  <a:pt x="1028" y="5059"/>
                  <a:pt x="1033" y="5087"/>
                  <a:pt x="1044" y="5114"/>
                </a:cubicBezTo>
                <a:cubicBezTo>
                  <a:pt x="1049" y="5128"/>
                  <a:pt x="1058" y="5143"/>
                  <a:pt x="1065" y="5156"/>
                </a:cubicBezTo>
                <a:cubicBezTo>
                  <a:pt x="1082" y="5184"/>
                  <a:pt x="1095" y="5201"/>
                  <a:pt x="1079" y="5231"/>
                </a:cubicBezTo>
                <a:cubicBezTo>
                  <a:pt x="1063" y="5260"/>
                  <a:pt x="1056" y="5288"/>
                  <a:pt x="1033" y="5316"/>
                </a:cubicBezTo>
                <a:cubicBezTo>
                  <a:pt x="1014" y="5338"/>
                  <a:pt x="983" y="5371"/>
                  <a:pt x="1004" y="5403"/>
                </a:cubicBezTo>
                <a:cubicBezTo>
                  <a:pt x="1030" y="5441"/>
                  <a:pt x="1100" y="5431"/>
                  <a:pt x="1138" y="5427"/>
                </a:cubicBezTo>
                <a:cubicBezTo>
                  <a:pt x="1189" y="5424"/>
                  <a:pt x="1238" y="5426"/>
                  <a:pt x="1287" y="5424"/>
                </a:cubicBezTo>
                <a:cubicBezTo>
                  <a:pt x="1336" y="5424"/>
                  <a:pt x="1343" y="5373"/>
                  <a:pt x="1350" y="5335"/>
                </a:cubicBezTo>
                <a:cubicBezTo>
                  <a:pt x="1352" y="5318"/>
                  <a:pt x="1362" y="5229"/>
                  <a:pt x="1388" y="5229"/>
                </a:cubicBezTo>
                <a:cubicBezTo>
                  <a:pt x="1406" y="5229"/>
                  <a:pt x="1612" y="5264"/>
                  <a:pt x="1635" y="5238"/>
                </a:cubicBezTo>
                <a:cubicBezTo>
                  <a:pt x="1642" y="5229"/>
                  <a:pt x="1642" y="5217"/>
                  <a:pt x="1642" y="5206"/>
                </a:cubicBezTo>
                <a:cubicBezTo>
                  <a:pt x="1640" y="5191"/>
                  <a:pt x="1638" y="5171"/>
                  <a:pt x="1631" y="5157"/>
                </a:cubicBezTo>
                <a:cubicBezTo>
                  <a:pt x="1621" y="5133"/>
                  <a:pt x="1588" y="5119"/>
                  <a:pt x="1567" y="5103"/>
                </a:cubicBezTo>
                <a:cubicBezTo>
                  <a:pt x="1519" y="5072"/>
                  <a:pt x="1505" y="4930"/>
                  <a:pt x="1511" y="4897"/>
                </a:cubicBezTo>
                <a:cubicBezTo>
                  <a:pt x="1511" y="4893"/>
                  <a:pt x="1691" y="4804"/>
                  <a:pt x="1735" y="4621"/>
                </a:cubicBezTo>
                <a:cubicBezTo>
                  <a:pt x="1752" y="4549"/>
                  <a:pt x="1735" y="4579"/>
                  <a:pt x="1735" y="4579"/>
                </a:cubicBezTo>
                <a:cubicBezTo>
                  <a:pt x="1735" y="4579"/>
                  <a:pt x="1735" y="4572"/>
                  <a:pt x="1735" y="4544"/>
                </a:cubicBezTo>
                <a:cubicBezTo>
                  <a:pt x="1735" y="4493"/>
                  <a:pt x="1944" y="4183"/>
                  <a:pt x="1960" y="4164"/>
                </a:cubicBezTo>
                <a:cubicBezTo>
                  <a:pt x="1985" y="4133"/>
                  <a:pt x="2028" y="4080"/>
                  <a:pt x="2025" y="4040"/>
                </a:cubicBezTo>
                <a:cubicBezTo>
                  <a:pt x="2018" y="3977"/>
                  <a:pt x="2047" y="3991"/>
                  <a:pt x="2098" y="3981"/>
                </a:cubicBezTo>
                <a:cubicBezTo>
                  <a:pt x="2116" y="3977"/>
                  <a:pt x="2131" y="3965"/>
                  <a:pt x="2149" y="3961"/>
                </a:cubicBezTo>
                <a:cubicBezTo>
                  <a:pt x="2187" y="3953"/>
                  <a:pt x="2189" y="4038"/>
                  <a:pt x="2315" y="3937"/>
                </a:cubicBezTo>
                <a:cubicBezTo>
                  <a:pt x="2359" y="3902"/>
                  <a:pt x="2336" y="3790"/>
                  <a:pt x="2332" y="3743"/>
                </a:cubicBezTo>
                <a:cubicBezTo>
                  <a:pt x="2327" y="3701"/>
                  <a:pt x="2324" y="3657"/>
                  <a:pt x="2313" y="3617"/>
                </a:cubicBezTo>
                <a:cubicBezTo>
                  <a:pt x="2280" y="3481"/>
                  <a:pt x="2297" y="3456"/>
                  <a:pt x="2304" y="3141"/>
                </a:cubicBezTo>
                <a:cubicBezTo>
                  <a:pt x="2306" y="3049"/>
                  <a:pt x="2357" y="2837"/>
                  <a:pt x="2263" y="2778"/>
                </a:cubicBezTo>
                <a:cubicBezTo>
                  <a:pt x="2210" y="2746"/>
                  <a:pt x="2228" y="2736"/>
                  <a:pt x="2215" y="2680"/>
                </a:cubicBezTo>
                <a:cubicBezTo>
                  <a:pt x="2208" y="2652"/>
                  <a:pt x="2194" y="2629"/>
                  <a:pt x="2194" y="2599"/>
                </a:cubicBezTo>
                <a:cubicBezTo>
                  <a:pt x="2194" y="2571"/>
                  <a:pt x="2194" y="2545"/>
                  <a:pt x="2191" y="2517"/>
                </a:cubicBezTo>
                <a:cubicBezTo>
                  <a:pt x="2189" y="2496"/>
                  <a:pt x="2186" y="2475"/>
                  <a:pt x="2184" y="2454"/>
                </a:cubicBezTo>
                <a:cubicBezTo>
                  <a:pt x="2180" y="2424"/>
                  <a:pt x="2175" y="2400"/>
                  <a:pt x="2168" y="2372"/>
                </a:cubicBezTo>
                <a:cubicBezTo>
                  <a:pt x="2165" y="2362"/>
                  <a:pt x="2163" y="2306"/>
                  <a:pt x="2187" y="2313"/>
                </a:cubicBezTo>
                <a:cubicBezTo>
                  <a:pt x="2196" y="2314"/>
                  <a:pt x="2203" y="2332"/>
                  <a:pt x="2210" y="2337"/>
                </a:cubicBezTo>
                <a:cubicBezTo>
                  <a:pt x="2242" y="2363"/>
                  <a:pt x="2257" y="2400"/>
                  <a:pt x="2283" y="2430"/>
                </a:cubicBezTo>
                <a:cubicBezTo>
                  <a:pt x="2343" y="2501"/>
                  <a:pt x="2427" y="2536"/>
                  <a:pt x="2514" y="2561"/>
                </a:cubicBezTo>
                <a:cubicBezTo>
                  <a:pt x="2561" y="2575"/>
                  <a:pt x="2609" y="2585"/>
                  <a:pt x="2656" y="2598"/>
                </a:cubicBezTo>
                <a:cubicBezTo>
                  <a:pt x="2694" y="2608"/>
                  <a:pt x="2735" y="2619"/>
                  <a:pt x="2773" y="2624"/>
                </a:cubicBezTo>
                <a:cubicBezTo>
                  <a:pt x="2803" y="2627"/>
                  <a:pt x="2832" y="2626"/>
                  <a:pt x="2857" y="2610"/>
                </a:cubicBezTo>
                <a:cubicBezTo>
                  <a:pt x="2885" y="2591"/>
                  <a:pt x="2904" y="2561"/>
                  <a:pt x="2918" y="2531"/>
                </a:cubicBezTo>
                <a:cubicBezTo>
                  <a:pt x="2918" y="2531"/>
                  <a:pt x="2918" y="2529"/>
                  <a:pt x="2920" y="2529"/>
                </a:cubicBezTo>
                <a:cubicBezTo>
                  <a:pt x="2937" y="2542"/>
                  <a:pt x="2957" y="2556"/>
                  <a:pt x="2972" y="2571"/>
                </a:cubicBezTo>
                <a:cubicBezTo>
                  <a:pt x="2991" y="2587"/>
                  <a:pt x="3017" y="2622"/>
                  <a:pt x="3045" y="2624"/>
                </a:cubicBezTo>
                <a:cubicBezTo>
                  <a:pt x="3062" y="2626"/>
                  <a:pt x="3073" y="2605"/>
                  <a:pt x="3069" y="2589"/>
                </a:cubicBezTo>
                <a:cubicBezTo>
                  <a:pt x="3064" y="2563"/>
                  <a:pt x="3034" y="2543"/>
                  <a:pt x="3022" y="2521"/>
                </a:cubicBezTo>
                <a:cubicBezTo>
                  <a:pt x="3008" y="2496"/>
                  <a:pt x="3005" y="2486"/>
                  <a:pt x="3038" y="2489"/>
                </a:cubicBezTo>
                <a:cubicBezTo>
                  <a:pt x="3165" y="2503"/>
                  <a:pt x="3286" y="2589"/>
                  <a:pt x="3303" y="2592"/>
                </a:cubicBezTo>
                <a:cubicBezTo>
                  <a:pt x="3330" y="2603"/>
                  <a:pt x="3344" y="2589"/>
                  <a:pt x="3326" y="2568"/>
                </a:cubicBezTo>
                <a:close/>
                <a:moveTo>
                  <a:pt x="1051" y="1110"/>
                </a:moveTo>
                <a:cubicBezTo>
                  <a:pt x="962" y="1120"/>
                  <a:pt x="941" y="1290"/>
                  <a:pt x="895" y="1321"/>
                </a:cubicBezTo>
                <a:cubicBezTo>
                  <a:pt x="883" y="1330"/>
                  <a:pt x="867" y="1340"/>
                  <a:pt x="850" y="1353"/>
                </a:cubicBezTo>
                <a:cubicBezTo>
                  <a:pt x="839" y="1250"/>
                  <a:pt x="880" y="1197"/>
                  <a:pt x="946" y="1120"/>
                </a:cubicBezTo>
                <a:cubicBezTo>
                  <a:pt x="979" y="1083"/>
                  <a:pt x="1100" y="902"/>
                  <a:pt x="1161" y="952"/>
                </a:cubicBezTo>
                <a:cubicBezTo>
                  <a:pt x="1194" y="980"/>
                  <a:pt x="1194" y="1052"/>
                  <a:pt x="1196" y="1089"/>
                </a:cubicBezTo>
                <a:cubicBezTo>
                  <a:pt x="1198" y="1115"/>
                  <a:pt x="1198" y="1141"/>
                  <a:pt x="1198" y="1167"/>
                </a:cubicBezTo>
                <a:cubicBezTo>
                  <a:pt x="1137" y="1143"/>
                  <a:pt x="1128" y="1101"/>
                  <a:pt x="1051" y="1110"/>
                </a:cubicBezTo>
                <a:close/>
                <a:moveTo>
                  <a:pt x="1420" y="4423"/>
                </a:moveTo>
                <a:cubicBezTo>
                  <a:pt x="1404" y="4425"/>
                  <a:pt x="1402" y="4407"/>
                  <a:pt x="1392" y="4416"/>
                </a:cubicBezTo>
                <a:cubicBezTo>
                  <a:pt x="1383" y="4425"/>
                  <a:pt x="1387" y="4439"/>
                  <a:pt x="1385" y="4449"/>
                </a:cubicBezTo>
                <a:cubicBezTo>
                  <a:pt x="1380" y="4474"/>
                  <a:pt x="1378" y="4495"/>
                  <a:pt x="1378" y="4521"/>
                </a:cubicBezTo>
                <a:cubicBezTo>
                  <a:pt x="1378" y="4552"/>
                  <a:pt x="1376" y="4584"/>
                  <a:pt x="1369" y="4614"/>
                </a:cubicBezTo>
                <a:cubicBezTo>
                  <a:pt x="1364" y="4635"/>
                  <a:pt x="1355" y="4690"/>
                  <a:pt x="1338" y="4699"/>
                </a:cubicBezTo>
                <a:cubicBezTo>
                  <a:pt x="1261" y="4241"/>
                  <a:pt x="1292" y="4278"/>
                  <a:pt x="1294" y="4180"/>
                </a:cubicBezTo>
                <a:cubicBezTo>
                  <a:pt x="1294" y="4150"/>
                  <a:pt x="1308" y="4096"/>
                  <a:pt x="1294" y="4070"/>
                </a:cubicBezTo>
                <a:lnTo>
                  <a:pt x="1322" y="4070"/>
                </a:lnTo>
                <a:cubicBezTo>
                  <a:pt x="1374" y="4092"/>
                  <a:pt x="1420" y="4117"/>
                  <a:pt x="1478" y="4098"/>
                </a:cubicBezTo>
                <a:cubicBezTo>
                  <a:pt x="1505" y="4089"/>
                  <a:pt x="1614" y="4063"/>
                  <a:pt x="1610" y="4073"/>
                </a:cubicBezTo>
                <a:cubicBezTo>
                  <a:pt x="1540" y="4159"/>
                  <a:pt x="1418" y="4384"/>
                  <a:pt x="1420" y="4423"/>
                </a:cubicBezTo>
                <a:close/>
                <a:moveTo>
                  <a:pt x="1633" y="1131"/>
                </a:moveTo>
                <a:cubicBezTo>
                  <a:pt x="1628" y="1132"/>
                  <a:pt x="1621" y="1132"/>
                  <a:pt x="1616" y="1134"/>
                </a:cubicBezTo>
                <a:cubicBezTo>
                  <a:pt x="1612" y="1080"/>
                  <a:pt x="1621" y="1027"/>
                  <a:pt x="1672" y="994"/>
                </a:cubicBezTo>
                <a:cubicBezTo>
                  <a:pt x="1735" y="954"/>
                  <a:pt x="1785" y="989"/>
                  <a:pt x="1803" y="1054"/>
                </a:cubicBezTo>
                <a:cubicBezTo>
                  <a:pt x="1811" y="1087"/>
                  <a:pt x="1817" y="1122"/>
                  <a:pt x="1822" y="1155"/>
                </a:cubicBezTo>
                <a:cubicBezTo>
                  <a:pt x="1801" y="1136"/>
                  <a:pt x="1782" y="1113"/>
                  <a:pt x="1749" y="1110"/>
                </a:cubicBezTo>
                <a:cubicBezTo>
                  <a:pt x="1707" y="1101"/>
                  <a:pt x="1672" y="1124"/>
                  <a:pt x="1633" y="1131"/>
                </a:cubicBezTo>
                <a:close/>
              </a:path>
            </a:pathLst>
          </a:custGeom>
          <a:solidFill>
            <a:schemeClr val="accent6"/>
          </a:solidFill>
          <a:ln cap="flat">
            <a:noFill/>
            <a:prstDash val="solid"/>
          </a:ln>
        </p:spPr>
        <p:txBody>
          <a:bodyPr vert="horz" wrap="none" lIns="67500" tIns="33750" rIns="67500" bIns="33750" anchor="ctr" anchorCtr="1" compatLnSpc="0"/>
          <a:lstStyle/>
          <a:p>
            <a:pPr defTabSz="685800" eaLnBrk="1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>
              <a:solidFill>
                <a:prstClr val="black"/>
              </a:solidFill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42" name="Content Placeholder 2">
            <a:extLst>
              <a:ext uri="{FF2B5EF4-FFF2-40B4-BE49-F238E27FC236}">
                <a16:creationId xmlns:a16="http://schemas.microsoft.com/office/drawing/2014/main" xmlns="" id="{EBC08B7D-E8D7-4FDB-87EE-A2CAB037F63F}"/>
              </a:ext>
            </a:extLst>
          </p:cNvPr>
          <p:cNvSpPr txBox="1">
            <a:spLocks/>
          </p:cNvSpPr>
          <p:nvPr/>
        </p:nvSpPr>
        <p:spPr>
          <a:xfrm>
            <a:off x="8996654" y="2349243"/>
            <a:ext cx="2989839" cy="1952860"/>
          </a:xfrm>
          <a:prstGeom prst="rect">
            <a:avLst/>
          </a:prstGeom>
          <a:solidFill>
            <a:schemeClr val="accent2"/>
          </a:solidFill>
          <a:ln w="19050">
            <a:noFill/>
          </a:ln>
        </p:spPr>
        <p:txBody>
          <a:bodyPr vert="horz" lIns="68580" tIns="68580" rIns="68580" bIns="6858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en-US" sz="2000" b="1" dirty="0">
                <a:solidFill>
                  <a:schemeClr val="bg1"/>
                </a:solidFill>
              </a:rPr>
              <a:t>The  components of the Human Capital Index have close links with the SDGs</a:t>
            </a:r>
          </a:p>
        </p:txBody>
      </p:sp>
      <p:sp>
        <p:nvSpPr>
          <p:cNvPr id="18" name="Slide Number Placeholder 3">
            <a:extLst>
              <a:ext uri="{FF2B5EF4-FFF2-40B4-BE49-F238E27FC236}">
                <a16:creationId xmlns:a16="http://schemas.microsoft.com/office/drawing/2014/main" xmlns="" id="{DFD8A11D-8E82-4506-B2F5-1DDA1AF2AD22}"/>
              </a:ext>
            </a:extLst>
          </p:cNvPr>
          <p:cNvSpPr txBox="1">
            <a:spLocks/>
          </p:cNvSpPr>
          <p:nvPr/>
        </p:nvSpPr>
        <p:spPr>
          <a:xfrm>
            <a:off x="168623" y="5624512"/>
            <a:ext cx="385916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1FD2F4-A827-4143-BA75-7B4137CF872D}" type="slidenum">
              <a:rPr lang="en-US" sz="900">
                <a:solidFill>
                  <a:srgbClr val="00B0F0"/>
                </a:solidFill>
                <a:latin typeface="Calibri" panose="020F0502020204030204"/>
              </a:rPr>
              <a:pPr/>
              <a:t>2</a:t>
            </a:fld>
            <a:endParaRPr lang="en-US" sz="900" dirty="0">
              <a:solidFill>
                <a:srgbClr val="00B0F0"/>
              </a:solidFill>
              <a:latin typeface="Calibri" panose="020F0502020204030204"/>
            </a:endParaRPr>
          </a:p>
        </p:txBody>
      </p:sp>
      <p:sp>
        <p:nvSpPr>
          <p:cNvPr id="20" name="Slide Number Placeholder 3">
            <a:extLst>
              <a:ext uri="{FF2B5EF4-FFF2-40B4-BE49-F238E27FC236}">
                <a16:creationId xmlns:a16="http://schemas.microsoft.com/office/drawing/2014/main" xmlns="" id="{F7D1859E-6FC9-4E5F-AE1B-0DE550A6ACAB}"/>
              </a:ext>
            </a:extLst>
          </p:cNvPr>
          <p:cNvSpPr txBox="1">
            <a:spLocks/>
          </p:cNvSpPr>
          <p:nvPr/>
        </p:nvSpPr>
        <p:spPr>
          <a:xfrm>
            <a:off x="11201384" y="6170822"/>
            <a:ext cx="670560" cy="502920"/>
          </a:xfrm>
          <a:prstGeom prst="ellipse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fld id="{8C4D898D-227B-446E-97E5-BAC3C71A1FE5}" type="slidenum">
              <a:rPr lang="en-US" smtClean="0">
                <a:solidFill>
                  <a:schemeClr val="bg1"/>
                </a:solidFill>
              </a:rPr>
              <a:pPr/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5733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9652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Human Capital Index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6480" y="1478974"/>
            <a:ext cx="7448550" cy="467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3537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Preliminary Estimates of Georgia’s Human Capital </a:t>
            </a:r>
            <a:r>
              <a:rPr lang="en-US" dirty="0" smtClean="0"/>
              <a:t>Index </a:t>
            </a:r>
            <a:r>
              <a:rPr lang="en-US" dirty="0"/>
              <a:t>and its Components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4054206"/>
              </p:ext>
            </p:extLst>
          </p:nvPr>
        </p:nvGraphicFramePr>
        <p:xfrm>
          <a:off x="838200" y="1825625"/>
          <a:ext cx="11090564" cy="434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92738"/>
                <a:gridCol w="915135"/>
                <a:gridCol w="800100"/>
                <a:gridCol w="945572"/>
                <a:gridCol w="5237019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Indicator</a:t>
                      </a:r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Most recent</a:t>
                      </a:r>
                      <a:r>
                        <a:rPr lang="en-US" baseline="0" dirty="0" smtClean="0"/>
                        <a:t> estimation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Source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Female</a:t>
                      </a:r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HCI Component 1: Survival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Probability of Survival to Age 5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0.989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0.988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0.991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2016, UN Interagency Group for Child Mortality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HCI Component 2: School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Expected Years of School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12.4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WB staff calculations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Harmonized Test Scores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2015, Update of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Altinok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Angrist and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Patrinos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(2018)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HCI Component 3: Health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Survival Rate from Age 15-60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0.852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0.779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0.923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2017, UN Population Division, Interpolated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Fraction of Children Under 5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Not Stunted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0.887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2009,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UNICEF-WHO-WB Joint Malnutrition Estimates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Human Capital Index (HCI)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0.630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WB staff calculations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0919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invest </a:t>
            </a:r>
            <a:r>
              <a:rPr lang="en-US" dirty="0" smtClean="0"/>
              <a:t>for </a:t>
            </a:r>
            <a:r>
              <a:rPr lang="en-US" dirty="0"/>
              <a:t>human capital development for improving health and wellbeing of societies and economics</a:t>
            </a:r>
          </a:p>
        </p:txBody>
      </p:sp>
    </p:spTree>
    <p:extLst>
      <p:ext uri="{BB962C8B-B14F-4D97-AF65-F5344CB8AC3E}">
        <p14:creationId xmlns:p14="http://schemas.microsoft.com/office/powerpoint/2010/main" val="1845303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BEF0C21-A3D5-4742-B576-54C87D52F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(Health)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20CE5CC-B114-854D-922D-CB683A8472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ow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public spending on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health (3% of GDP)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igh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out-of-pocket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payments for healthcare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Service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delivery model is biased towards  hospital/emergency services, and less primary care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centered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eak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health administrative data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systems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556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DA35CA2-31C4-A043-B972-89C8B05CF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Commitments (Health)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1C57E87-58EA-3A48-85E5-DBF0222910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Increase public expenditure on health </a:t>
            </a:r>
            <a:r>
              <a:rPr lang="en-US" dirty="0" smtClean="0"/>
              <a:t>for improving health of society</a:t>
            </a:r>
            <a:endParaRPr lang="en-US" dirty="0"/>
          </a:p>
          <a:p>
            <a:r>
              <a:rPr lang="en-US" dirty="0"/>
              <a:t>Improve Primary Health Care </a:t>
            </a:r>
            <a:r>
              <a:rPr lang="en-US" dirty="0" smtClean="0"/>
              <a:t>system to promote health and wealth of population and not only treatment</a:t>
            </a:r>
            <a:endParaRPr lang="en-US" dirty="0"/>
          </a:p>
          <a:p>
            <a:r>
              <a:rPr lang="en-US" dirty="0"/>
              <a:t>Implementing a </a:t>
            </a:r>
            <a:r>
              <a:rPr lang="en-US" dirty="0" smtClean="0"/>
              <a:t>electronic medical </a:t>
            </a:r>
            <a:r>
              <a:rPr lang="en-US" dirty="0"/>
              <a:t>record system </a:t>
            </a:r>
            <a:r>
              <a:rPr lang="en-US" dirty="0" smtClean="0"/>
              <a:t> as a </a:t>
            </a:r>
            <a:r>
              <a:rPr lang="en-US" smtClean="0"/>
              <a:t>part of e-health </a:t>
            </a:r>
            <a:r>
              <a:rPr lang="en-US" dirty="0"/>
              <a:t>across the country to enhance efficiency in healthcare provision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36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Challenges (</a:t>
            </a:r>
            <a:r>
              <a:rPr lang="en-US" dirty="0" err="1"/>
              <a:t>Labour</a:t>
            </a:r>
            <a:r>
              <a:rPr lang="en-US" dirty="0" smtClean="0"/>
              <a:t>)</a:t>
            </a:r>
          </a:p>
          <a:p>
            <a:r>
              <a:rPr lang="en-US" dirty="0" smtClean="0"/>
              <a:t>Skills mismatch on </a:t>
            </a:r>
            <a:r>
              <a:rPr lang="en-US" dirty="0" err="1" smtClean="0"/>
              <a:t>labour</a:t>
            </a:r>
            <a:r>
              <a:rPr lang="en-US" dirty="0" smtClean="0"/>
              <a:t> market</a:t>
            </a:r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Commitments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Skills anticipation and matching system in place and operational.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1955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Challenges </a:t>
            </a:r>
            <a:r>
              <a:rPr lang="en-US" dirty="0" smtClean="0"/>
              <a:t>(Social Protection)</a:t>
            </a:r>
            <a:endParaRPr lang="en-US" dirty="0"/>
          </a:p>
          <a:p>
            <a:r>
              <a:rPr lang="en-US" dirty="0" smtClean="0"/>
              <a:t>High number of employable population are TSA recipients are not contributing to countries economy.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Commitments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Schemes of economic activation of TSA recipient employable population are </a:t>
            </a:r>
            <a:r>
              <a:rPr lang="en-US" dirty="0" err="1" smtClean="0"/>
              <a:t>introdused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84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355</Words>
  <Application>Microsoft Office PowerPoint</Application>
  <PresentationFormat>Custom</PresentationFormat>
  <Paragraphs>72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HCI Georgia</vt:lpstr>
      <vt:lpstr>HUMAN CAPITAL INDEX  &amp;</vt:lpstr>
      <vt:lpstr>Human Capital Index</vt:lpstr>
      <vt:lpstr>Preliminary Estimates of Georgia’s Human Capital Index and its Components</vt:lpstr>
      <vt:lpstr>objectives</vt:lpstr>
      <vt:lpstr>Challenges (Health)</vt:lpstr>
      <vt:lpstr>Commitments (Health)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Tamar Barkalaia</cp:lastModifiedBy>
  <cp:revision>25</cp:revision>
  <cp:lastPrinted>2018-09-17T10:08:43Z</cp:lastPrinted>
  <dcterms:created xsi:type="dcterms:W3CDTF">2018-09-17T02:44:25Z</dcterms:created>
  <dcterms:modified xsi:type="dcterms:W3CDTF">2018-09-17T11:11:14Z</dcterms:modified>
</cp:coreProperties>
</file>